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3" r:id="rId9"/>
    <p:sldId id="262" r:id="rId10"/>
    <p:sldId id="264" r:id="rId11"/>
    <p:sldId id="265" r:id="rId12"/>
    <p:sldId id="267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09">
          <p15:clr>
            <a:srgbClr val="A4A3A4"/>
          </p15:clr>
        </p15:guide>
        <p15:guide id="2" pos="390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245"/>
      </p:cViewPr>
      <p:guideLst>
        <p:guide orient="horz" pos="2409"/>
        <p:guide pos="390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F65EE9-38C1-4DFF-8E47-F67502D0E630}" type="datetimeFigureOut">
              <a:rPr lang="fr-FR" smtClean="0"/>
              <a:t>19/02/2021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735E67-2F53-49C7-94F5-9F20400B96D6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e 36"/>
          <p:cNvGrpSpPr/>
          <p:nvPr/>
        </p:nvGrpSpPr>
        <p:grpSpPr>
          <a:xfrm>
            <a:off x="7351054" y="1971470"/>
            <a:ext cx="3439885" cy="923330"/>
            <a:chOff x="6790504" y="2016392"/>
            <a:chExt cx="3439885" cy="923330"/>
          </a:xfrm>
        </p:grpSpPr>
        <p:grpSp>
          <p:nvGrpSpPr>
            <p:cNvPr id="35" name="Groupe 34"/>
            <p:cNvGrpSpPr/>
            <p:nvPr/>
          </p:nvGrpSpPr>
          <p:grpSpPr>
            <a:xfrm>
              <a:off x="6790504" y="2016392"/>
              <a:ext cx="3439885" cy="827314"/>
              <a:chOff x="6790504" y="2016392"/>
              <a:chExt cx="3439885" cy="827314"/>
            </a:xfrm>
          </p:grpSpPr>
          <p:sp>
            <p:nvSpPr>
              <p:cNvPr id="25" name="Forme libre 24"/>
              <p:cNvSpPr/>
              <p:nvPr/>
            </p:nvSpPr>
            <p:spPr>
              <a:xfrm>
                <a:off x="6790504" y="2037288"/>
                <a:ext cx="1218147" cy="806418"/>
              </a:xfrm>
              <a:custGeom>
                <a:avLst/>
                <a:gdLst>
                  <a:gd name="connsiteX0" fmla="*/ 290047 w 1218147"/>
                  <a:gd name="connsiteY0" fmla="*/ 0 h 806418"/>
                  <a:gd name="connsiteX1" fmla="*/ 457027 w 1218147"/>
                  <a:gd name="connsiteY1" fmla="*/ 78031 h 806418"/>
                  <a:gd name="connsiteX2" fmla="*/ 1203223 w 1218147"/>
                  <a:gd name="connsiteY2" fmla="*/ 775053 h 806418"/>
                  <a:gd name="connsiteX3" fmla="*/ 1218147 w 1218147"/>
                  <a:gd name="connsiteY3" fmla="*/ 806418 h 806418"/>
                  <a:gd name="connsiteX4" fmla="*/ 413657 w 1218147"/>
                  <a:gd name="connsiteY4" fmla="*/ 806418 h 806418"/>
                  <a:gd name="connsiteX5" fmla="*/ 0 w 1218147"/>
                  <a:gd name="connsiteY5" fmla="*/ 392761 h 806418"/>
                  <a:gd name="connsiteX6" fmla="*/ 252643 w 1218147"/>
                  <a:gd name="connsiteY6" fmla="*/ 11611 h 806418"/>
                  <a:gd name="connsiteX7" fmla="*/ 290047 w 1218147"/>
                  <a:gd name="connsiteY7" fmla="*/ 0 h 80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8147" h="806418">
                    <a:moveTo>
                      <a:pt x="290047" y="0"/>
                    </a:moveTo>
                    <a:lnTo>
                      <a:pt x="457027" y="78031"/>
                    </a:lnTo>
                    <a:cubicBezTo>
                      <a:pt x="785738" y="248851"/>
                      <a:pt x="1046893" y="490748"/>
                      <a:pt x="1203223" y="775053"/>
                    </a:cubicBezTo>
                    <a:lnTo>
                      <a:pt x="1218147" y="806418"/>
                    </a:lnTo>
                    <a:lnTo>
                      <a:pt x="413657" y="806418"/>
                    </a:lnTo>
                    <a:cubicBezTo>
                      <a:pt x="185201" y="806418"/>
                      <a:pt x="0" y="621217"/>
                      <a:pt x="0" y="392761"/>
                    </a:cubicBezTo>
                    <a:cubicBezTo>
                      <a:pt x="0" y="221419"/>
                      <a:pt x="104176" y="74408"/>
                      <a:pt x="252643" y="11611"/>
                    </a:cubicBezTo>
                    <a:lnTo>
                      <a:pt x="290047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Forme libre 17"/>
              <p:cNvSpPr/>
              <p:nvPr/>
            </p:nvSpPr>
            <p:spPr>
              <a:xfrm>
                <a:off x="7080551" y="2016392"/>
                <a:ext cx="3149838" cy="827314"/>
              </a:xfrm>
              <a:custGeom>
                <a:avLst/>
                <a:gdLst>
                  <a:gd name="connsiteX0" fmla="*/ 123610 w 3149838"/>
                  <a:gd name="connsiteY0" fmla="*/ 0 h 827314"/>
                  <a:gd name="connsiteX1" fmla="*/ 2736181 w 3149838"/>
                  <a:gd name="connsiteY1" fmla="*/ 0 h 827314"/>
                  <a:gd name="connsiteX2" fmla="*/ 3149838 w 3149838"/>
                  <a:gd name="connsiteY2" fmla="*/ 413657 h 827314"/>
                  <a:gd name="connsiteX3" fmla="*/ 2736181 w 3149838"/>
                  <a:gd name="connsiteY3" fmla="*/ 827314 h 827314"/>
                  <a:gd name="connsiteX4" fmla="*/ 928100 w 3149838"/>
                  <a:gd name="connsiteY4" fmla="*/ 827314 h 827314"/>
                  <a:gd name="connsiteX5" fmla="*/ 913176 w 3149838"/>
                  <a:gd name="connsiteY5" fmla="*/ 795949 h 827314"/>
                  <a:gd name="connsiteX6" fmla="*/ 166980 w 3149838"/>
                  <a:gd name="connsiteY6" fmla="*/ 98927 h 827314"/>
                  <a:gd name="connsiteX7" fmla="*/ 0 w 3149838"/>
                  <a:gd name="connsiteY7" fmla="*/ 20896 h 827314"/>
                  <a:gd name="connsiteX8" fmla="*/ 40244 w 3149838"/>
                  <a:gd name="connsiteY8" fmla="*/ 8404 h 827314"/>
                  <a:gd name="connsiteX9" fmla="*/ 123610 w 3149838"/>
                  <a:gd name="connsiteY9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838" h="827314">
                    <a:moveTo>
                      <a:pt x="123610" y="0"/>
                    </a:moveTo>
                    <a:lnTo>
                      <a:pt x="2736181" y="0"/>
                    </a:lnTo>
                    <a:cubicBezTo>
                      <a:pt x="2964637" y="0"/>
                      <a:pt x="3149838" y="185201"/>
                      <a:pt x="3149838" y="413657"/>
                    </a:cubicBezTo>
                    <a:cubicBezTo>
                      <a:pt x="3149838" y="642113"/>
                      <a:pt x="2964637" y="827314"/>
                      <a:pt x="2736181" y="827314"/>
                    </a:cubicBezTo>
                    <a:lnTo>
                      <a:pt x="928100" y="827314"/>
                    </a:lnTo>
                    <a:lnTo>
                      <a:pt x="913176" y="795949"/>
                    </a:lnTo>
                    <a:cubicBezTo>
                      <a:pt x="756846" y="511644"/>
                      <a:pt x="495691" y="269747"/>
                      <a:pt x="166980" y="98927"/>
                    </a:cubicBezTo>
                    <a:lnTo>
                      <a:pt x="0" y="20896"/>
                    </a:lnTo>
                    <a:lnTo>
                      <a:pt x="40244" y="8404"/>
                    </a:lnTo>
                    <a:cubicBezTo>
                      <a:pt x="67172" y="2894"/>
                      <a:pt x="95053" y="0"/>
                      <a:pt x="12361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Introduction </a:t>
                </a:r>
                <a:endParaRPr lang="fr-FR" dirty="0"/>
              </a:p>
            </p:txBody>
          </p:sp>
        </p:grpSp>
        <p:sp>
          <p:nvSpPr>
            <p:cNvPr id="27" name="Rectangle 26"/>
            <p:cNvSpPr/>
            <p:nvPr/>
          </p:nvSpPr>
          <p:spPr>
            <a:xfrm>
              <a:off x="6863854" y="2016392"/>
              <a:ext cx="535723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b="0" cap="none" spc="0" dirty="0" smtClean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1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grpSp>
        <p:nvGrpSpPr>
          <p:cNvPr id="44" name="Groupe 43"/>
          <p:cNvGrpSpPr/>
          <p:nvPr/>
        </p:nvGrpSpPr>
        <p:grpSpPr>
          <a:xfrm>
            <a:off x="7320066" y="4018426"/>
            <a:ext cx="3439885" cy="923330"/>
            <a:chOff x="6790504" y="3918278"/>
            <a:chExt cx="3439885" cy="923330"/>
          </a:xfrm>
        </p:grpSpPr>
        <p:sp>
          <p:nvSpPr>
            <p:cNvPr id="21" name="Forme libre 20"/>
            <p:cNvSpPr/>
            <p:nvPr/>
          </p:nvSpPr>
          <p:spPr>
            <a:xfrm>
              <a:off x="6790504" y="4014294"/>
              <a:ext cx="1218148" cy="806418"/>
            </a:xfrm>
            <a:custGeom>
              <a:avLst/>
              <a:gdLst>
                <a:gd name="connsiteX0" fmla="*/ 413657 w 1218148"/>
                <a:gd name="connsiteY0" fmla="*/ 0 h 806418"/>
                <a:gd name="connsiteX1" fmla="*/ 1218148 w 1218148"/>
                <a:gd name="connsiteY1" fmla="*/ 0 h 806418"/>
                <a:gd name="connsiteX2" fmla="*/ 1203223 w 1218148"/>
                <a:gd name="connsiteY2" fmla="*/ 31366 h 806418"/>
                <a:gd name="connsiteX3" fmla="*/ 457027 w 1218148"/>
                <a:gd name="connsiteY3" fmla="*/ 728387 h 806418"/>
                <a:gd name="connsiteX4" fmla="*/ 290047 w 1218148"/>
                <a:gd name="connsiteY4" fmla="*/ 806418 h 806418"/>
                <a:gd name="connsiteX5" fmla="*/ 252643 w 1218148"/>
                <a:gd name="connsiteY5" fmla="*/ 794807 h 806418"/>
                <a:gd name="connsiteX6" fmla="*/ 0 w 1218148"/>
                <a:gd name="connsiteY6" fmla="*/ 413657 h 806418"/>
                <a:gd name="connsiteX7" fmla="*/ 413657 w 1218148"/>
                <a:gd name="connsiteY7" fmla="*/ 0 h 806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148" h="806418">
                  <a:moveTo>
                    <a:pt x="413657" y="0"/>
                  </a:moveTo>
                  <a:lnTo>
                    <a:pt x="1218148" y="0"/>
                  </a:lnTo>
                  <a:lnTo>
                    <a:pt x="1203223" y="31366"/>
                  </a:lnTo>
                  <a:cubicBezTo>
                    <a:pt x="1046893" y="315670"/>
                    <a:pt x="785738" y="557567"/>
                    <a:pt x="457027" y="728387"/>
                  </a:cubicBezTo>
                  <a:lnTo>
                    <a:pt x="290047" y="806418"/>
                  </a:lnTo>
                  <a:lnTo>
                    <a:pt x="252643" y="794807"/>
                  </a:lnTo>
                  <a:cubicBezTo>
                    <a:pt x="104176" y="732010"/>
                    <a:pt x="0" y="584999"/>
                    <a:pt x="0" y="413657"/>
                  </a:cubicBezTo>
                  <a:cubicBezTo>
                    <a:pt x="0" y="185201"/>
                    <a:pt x="185201" y="0"/>
                    <a:pt x="413657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43" name="Groupe 42"/>
            <p:cNvGrpSpPr/>
            <p:nvPr/>
          </p:nvGrpSpPr>
          <p:grpSpPr>
            <a:xfrm>
              <a:off x="6812688" y="3918278"/>
              <a:ext cx="3417701" cy="923330"/>
              <a:chOff x="6812688" y="3918278"/>
              <a:chExt cx="3417701" cy="923330"/>
            </a:xfrm>
          </p:grpSpPr>
          <p:sp>
            <p:nvSpPr>
              <p:cNvPr id="14" name="Forme libre 13"/>
              <p:cNvSpPr/>
              <p:nvPr/>
            </p:nvSpPr>
            <p:spPr>
              <a:xfrm>
                <a:off x="7080551" y="4014294"/>
                <a:ext cx="3149838" cy="827314"/>
              </a:xfrm>
              <a:custGeom>
                <a:avLst/>
                <a:gdLst>
                  <a:gd name="connsiteX0" fmla="*/ 928101 w 3149838"/>
                  <a:gd name="connsiteY0" fmla="*/ 0 h 827314"/>
                  <a:gd name="connsiteX1" fmla="*/ 2736181 w 3149838"/>
                  <a:gd name="connsiteY1" fmla="*/ 0 h 827314"/>
                  <a:gd name="connsiteX2" fmla="*/ 3149838 w 3149838"/>
                  <a:gd name="connsiteY2" fmla="*/ 413657 h 827314"/>
                  <a:gd name="connsiteX3" fmla="*/ 2736181 w 3149838"/>
                  <a:gd name="connsiteY3" fmla="*/ 827314 h 827314"/>
                  <a:gd name="connsiteX4" fmla="*/ 123610 w 3149838"/>
                  <a:gd name="connsiteY4" fmla="*/ 827314 h 827314"/>
                  <a:gd name="connsiteX5" fmla="*/ 40244 w 3149838"/>
                  <a:gd name="connsiteY5" fmla="*/ 818910 h 827314"/>
                  <a:gd name="connsiteX6" fmla="*/ 0 w 3149838"/>
                  <a:gd name="connsiteY6" fmla="*/ 806418 h 827314"/>
                  <a:gd name="connsiteX7" fmla="*/ 166980 w 3149838"/>
                  <a:gd name="connsiteY7" fmla="*/ 728387 h 827314"/>
                  <a:gd name="connsiteX8" fmla="*/ 913176 w 3149838"/>
                  <a:gd name="connsiteY8" fmla="*/ 31366 h 827314"/>
                  <a:gd name="connsiteX9" fmla="*/ 928101 w 3149838"/>
                  <a:gd name="connsiteY9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838" h="827314">
                    <a:moveTo>
                      <a:pt x="928101" y="0"/>
                    </a:moveTo>
                    <a:lnTo>
                      <a:pt x="2736181" y="0"/>
                    </a:lnTo>
                    <a:cubicBezTo>
                      <a:pt x="2964637" y="0"/>
                      <a:pt x="3149838" y="185201"/>
                      <a:pt x="3149838" y="413657"/>
                    </a:cubicBezTo>
                    <a:cubicBezTo>
                      <a:pt x="3149838" y="642113"/>
                      <a:pt x="2964637" y="827314"/>
                      <a:pt x="2736181" y="827314"/>
                    </a:cubicBezTo>
                    <a:lnTo>
                      <a:pt x="123610" y="827314"/>
                    </a:lnTo>
                    <a:cubicBezTo>
                      <a:pt x="95053" y="827314"/>
                      <a:pt x="67172" y="824420"/>
                      <a:pt x="40244" y="818910"/>
                    </a:cubicBezTo>
                    <a:lnTo>
                      <a:pt x="0" y="806418"/>
                    </a:lnTo>
                    <a:lnTo>
                      <a:pt x="166980" y="728387"/>
                    </a:lnTo>
                    <a:cubicBezTo>
                      <a:pt x="495691" y="557567"/>
                      <a:pt x="756846" y="315670"/>
                      <a:pt x="913176" y="31366"/>
                    </a:cubicBezTo>
                    <a:lnTo>
                      <a:pt x="9281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Principe</a:t>
                </a:r>
                <a:endParaRPr lang="fr-FR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29" name="Rectangle 28"/>
              <p:cNvSpPr/>
              <p:nvPr/>
            </p:nvSpPr>
            <p:spPr>
              <a:xfrm>
                <a:off x="6812688" y="3918278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dirty="0">
                    <a:ln w="0"/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3</a:t>
                </a:r>
                <a:endParaRPr lang="fr-FR" sz="5400" b="0" cap="none" spc="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2" name="Groupe 1"/>
          <p:cNvGrpSpPr/>
          <p:nvPr/>
        </p:nvGrpSpPr>
        <p:grpSpPr>
          <a:xfrm>
            <a:off x="2158957" y="4003126"/>
            <a:ext cx="3439885" cy="923330"/>
            <a:chOff x="2183670" y="3955838"/>
            <a:chExt cx="3439885" cy="923330"/>
          </a:xfrm>
        </p:grpSpPr>
        <p:sp>
          <p:nvSpPr>
            <p:cNvPr id="22" name="Forme libre 21"/>
            <p:cNvSpPr/>
            <p:nvPr/>
          </p:nvSpPr>
          <p:spPr>
            <a:xfrm>
              <a:off x="4183350" y="4014294"/>
              <a:ext cx="1440205" cy="827314"/>
            </a:xfrm>
            <a:custGeom>
              <a:avLst/>
              <a:gdLst>
                <a:gd name="connsiteX0" fmla="*/ 0 w 1440205"/>
                <a:gd name="connsiteY0" fmla="*/ 0 h 827314"/>
                <a:gd name="connsiteX1" fmla="*/ 1026548 w 1440205"/>
                <a:gd name="connsiteY1" fmla="*/ 0 h 827314"/>
                <a:gd name="connsiteX2" fmla="*/ 1440205 w 1440205"/>
                <a:gd name="connsiteY2" fmla="*/ 413657 h 827314"/>
                <a:gd name="connsiteX3" fmla="*/ 1026548 w 1440205"/>
                <a:gd name="connsiteY3" fmla="*/ 827314 h 827314"/>
                <a:gd name="connsiteX4" fmla="*/ 983756 w 1440205"/>
                <a:gd name="connsiteY4" fmla="*/ 827314 h 827314"/>
                <a:gd name="connsiteX5" fmla="*/ 930934 w 1440205"/>
                <a:gd name="connsiteY5" fmla="*/ 807741 h 827314"/>
                <a:gd name="connsiteX6" fmla="*/ 14925 w 1440205"/>
                <a:gd name="connsiteY6" fmla="*/ 31366 h 827314"/>
                <a:gd name="connsiteX7" fmla="*/ 0 w 1440205"/>
                <a:gd name="connsiteY7" fmla="*/ 0 h 82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0205" h="827314">
                  <a:moveTo>
                    <a:pt x="0" y="0"/>
                  </a:moveTo>
                  <a:lnTo>
                    <a:pt x="1026548" y="0"/>
                  </a:lnTo>
                  <a:cubicBezTo>
                    <a:pt x="1255004" y="0"/>
                    <a:pt x="1440205" y="185201"/>
                    <a:pt x="1440205" y="413657"/>
                  </a:cubicBezTo>
                  <a:cubicBezTo>
                    <a:pt x="1440205" y="642113"/>
                    <a:pt x="1255004" y="827314"/>
                    <a:pt x="1026548" y="827314"/>
                  </a:cubicBezTo>
                  <a:lnTo>
                    <a:pt x="983756" y="827314"/>
                  </a:lnTo>
                  <a:lnTo>
                    <a:pt x="930934" y="807741"/>
                  </a:lnTo>
                  <a:cubicBezTo>
                    <a:pt x="522374" y="637021"/>
                    <a:pt x="197310" y="363055"/>
                    <a:pt x="14925" y="3136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39" name="Groupe 38"/>
            <p:cNvGrpSpPr/>
            <p:nvPr/>
          </p:nvGrpSpPr>
          <p:grpSpPr>
            <a:xfrm>
              <a:off x="2183670" y="3955838"/>
              <a:ext cx="3318318" cy="923330"/>
              <a:chOff x="2183670" y="3955838"/>
              <a:chExt cx="3318318" cy="923330"/>
            </a:xfrm>
          </p:grpSpPr>
          <p:sp>
            <p:nvSpPr>
              <p:cNvPr id="15" name="Forme libre 14"/>
              <p:cNvSpPr/>
              <p:nvPr/>
            </p:nvSpPr>
            <p:spPr>
              <a:xfrm>
                <a:off x="2183670" y="4014294"/>
                <a:ext cx="2983436" cy="827314"/>
              </a:xfrm>
              <a:custGeom>
                <a:avLst/>
                <a:gdLst>
                  <a:gd name="connsiteX0" fmla="*/ 413657 w 2983436"/>
                  <a:gd name="connsiteY0" fmla="*/ 0 h 827314"/>
                  <a:gd name="connsiteX1" fmla="*/ 1999680 w 2983436"/>
                  <a:gd name="connsiteY1" fmla="*/ 0 h 827314"/>
                  <a:gd name="connsiteX2" fmla="*/ 2014605 w 2983436"/>
                  <a:gd name="connsiteY2" fmla="*/ 31366 h 827314"/>
                  <a:gd name="connsiteX3" fmla="*/ 2930614 w 2983436"/>
                  <a:gd name="connsiteY3" fmla="*/ 807741 h 827314"/>
                  <a:gd name="connsiteX4" fmla="*/ 2983436 w 2983436"/>
                  <a:gd name="connsiteY4" fmla="*/ 827314 h 827314"/>
                  <a:gd name="connsiteX5" fmla="*/ 413657 w 2983436"/>
                  <a:gd name="connsiteY5" fmla="*/ 827314 h 827314"/>
                  <a:gd name="connsiteX6" fmla="*/ 0 w 2983436"/>
                  <a:gd name="connsiteY6" fmla="*/ 413657 h 827314"/>
                  <a:gd name="connsiteX7" fmla="*/ 413657 w 2983436"/>
                  <a:gd name="connsiteY7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983436" h="827314">
                    <a:moveTo>
                      <a:pt x="413657" y="0"/>
                    </a:moveTo>
                    <a:lnTo>
                      <a:pt x="1999680" y="0"/>
                    </a:lnTo>
                    <a:lnTo>
                      <a:pt x="2014605" y="31366"/>
                    </a:lnTo>
                    <a:cubicBezTo>
                      <a:pt x="2196990" y="363055"/>
                      <a:pt x="2522054" y="637021"/>
                      <a:pt x="2930614" y="807741"/>
                    </a:cubicBezTo>
                    <a:lnTo>
                      <a:pt x="2983436" y="827314"/>
                    </a:lnTo>
                    <a:lnTo>
                      <a:pt x="413657" y="827314"/>
                    </a:lnTo>
                    <a:cubicBezTo>
                      <a:pt x="185201" y="827314"/>
                      <a:pt x="0" y="642113"/>
                      <a:pt x="0" y="413657"/>
                    </a:cubicBezTo>
                    <a:cubicBezTo>
                      <a:pt x="0" y="185201"/>
                      <a:pt x="185201" y="0"/>
                      <a:pt x="413657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sym typeface="+mn-ea"/>
                  </a:rPr>
                  <a:t>Problemes</a:t>
                </a:r>
                <a:endParaRPr lang="fr-FR"/>
              </a:p>
            </p:txBody>
          </p:sp>
          <p:sp>
            <p:nvSpPr>
              <p:cNvPr id="30" name="Rectangle 29"/>
              <p:cNvSpPr/>
              <p:nvPr/>
            </p:nvSpPr>
            <p:spPr>
              <a:xfrm>
                <a:off x="4966264" y="3955838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dirty="0">
                    <a:ln w="0"/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4</a:t>
                </a:r>
                <a:endParaRPr lang="fr-FR" sz="5400" b="0" cap="none" spc="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</p:grpSp>
      </p:grpSp>
      <p:grpSp>
        <p:nvGrpSpPr>
          <p:cNvPr id="36" name="Groupe 35"/>
          <p:cNvGrpSpPr/>
          <p:nvPr/>
        </p:nvGrpSpPr>
        <p:grpSpPr>
          <a:xfrm>
            <a:off x="2165739" y="1997612"/>
            <a:ext cx="3439885" cy="923330"/>
            <a:chOff x="2183670" y="1997612"/>
            <a:chExt cx="3439885" cy="923330"/>
          </a:xfrm>
        </p:grpSpPr>
        <p:sp>
          <p:nvSpPr>
            <p:cNvPr id="26" name="Forme libre 25"/>
            <p:cNvSpPr/>
            <p:nvPr/>
          </p:nvSpPr>
          <p:spPr>
            <a:xfrm>
              <a:off x="4183351" y="2016392"/>
              <a:ext cx="1440204" cy="827314"/>
            </a:xfrm>
            <a:custGeom>
              <a:avLst/>
              <a:gdLst>
                <a:gd name="connsiteX0" fmla="*/ 983755 w 1440204"/>
                <a:gd name="connsiteY0" fmla="*/ 0 h 827314"/>
                <a:gd name="connsiteX1" fmla="*/ 1026547 w 1440204"/>
                <a:gd name="connsiteY1" fmla="*/ 0 h 827314"/>
                <a:gd name="connsiteX2" fmla="*/ 1440204 w 1440204"/>
                <a:gd name="connsiteY2" fmla="*/ 413657 h 827314"/>
                <a:gd name="connsiteX3" fmla="*/ 1026547 w 1440204"/>
                <a:gd name="connsiteY3" fmla="*/ 827314 h 827314"/>
                <a:gd name="connsiteX4" fmla="*/ 0 w 1440204"/>
                <a:gd name="connsiteY4" fmla="*/ 827314 h 827314"/>
                <a:gd name="connsiteX5" fmla="*/ 14924 w 1440204"/>
                <a:gd name="connsiteY5" fmla="*/ 795949 h 827314"/>
                <a:gd name="connsiteX6" fmla="*/ 930933 w 1440204"/>
                <a:gd name="connsiteY6" fmla="*/ 19573 h 827314"/>
                <a:gd name="connsiteX7" fmla="*/ 983755 w 1440204"/>
                <a:gd name="connsiteY7" fmla="*/ 0 h 82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0204" h="827314">
                  <a:moveTo>
                    <a:pt x="983755" y="0"/>
                  </a:moveTo>
                  <a:lnTo>
                    <a:pt x="1026547" y="0"/>
                  </a:lnTo>
                  <a:cubicBezTo>
                    <a:pt x="1255003" y="0"/>
                    <a:pt x="1440204" y="185201"/>
                    <a:pt x="1440204" y="413657"/>
                  </a:cubicBezTo>
                  <a:cubicBezTo>
                    <a:pt x="1440204" y="642113"/>
                    <a:pt x="1255003" y="827314"/>
                    <a:pt x="1026547" y="827314"/>
                  </a:cubicBezTo>
                  <a:lnTo>
                    <a:pt x="0" y="827314"/>
                  </a:lnTo>
                  <a:lnTo>
                    <a:pt x="14924" y="795949"/>
                  </a:lnTo>
                  <a:cubicBezTo>
                    <a:pt x="197309" y="464260"/>
                    <a:pt x="522373" y="190293"/>
                    <a:pt x="930933" y="19573"/>
                  </a:cubicBezTo>
                  <a:lnTo>
                    <a:pt x="983755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Forme libre 18"/>
            <p:cNvSpPr/>
            <p:nvPr/>
          </p:nvSpPr>
          <p:spPr>
            <a:xfrm>
              <a:off x="2183670" y="2016392"/>
              <a:ext cx="2983436" cy="827314"/>
            </a:xfrm>
            <a:custGeom>
              <a:avLst/>
              <a:gdLst>
                <a:gd name="connsiteX0" fmla="*/ 413657 w 2983436"/>
                <a:gd name="connsiteY0" fmla="*/ 0 h 827314"/>
                <a:gd name="connsiteX1" fmla="*/ 2983436 w 2983436"/>
                <a:gd name="connsiteY1" fmla="*/ 0 h 827314"/>
                <a:gd name="connsiteX2" fmla="*/ 2930614 w 2983436"/>
                <a:gd name="connsiteY2" fmla="*/ 19573 h 827314"/>
                <a:gd name="connsiteX3" fmla="*/ 2014605 w 2983436"/>
                <a:gd name="connsiteY3" fmla="*/ 795949 h 827314"/>
                <a:gd name="connsiteX4" fmla="*/ 1999681 w 2983436"/>
                <a:gd name="connsiteY4" fmla="*/ 827314 h 827314"/>
                <a:gd name="connsiteX5" fmla="*/ 413657 w 2983436"/>
                <a:gd name="connsiteY5" fmla="*/ 827314 h 827314"/>
                <a:gd name="connsiteX6" fmla="*/ 0 w 2983436"/>
                <a:gd name="connsiteY6" fmla="*/ 413657 h 827314"/>
                <a:gd name="connsiteX7" fmla="*/ 413657 w 2983436"/>
                <a:gd name="connsiteY7" fmla="*/ 0 h 82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83436" h="827314">
                  <a:moveTo>
                    <a:pt x="413657" y="0"/>
                  </a:moveTo>
                  <a:lnTo>
                    <a:pt x="2983436" y="0"/>
                  </a:lnTo>
                  <a:lnTo>
                    <a:pt x="2930614" y="19573"/>
                  </a:lnTo>
                  <a:cubicBezTo>
                    <a:pt x="2522054" y="190293"/>
                    <a:pt x="2196990" y="464260"/>
                    <a:pt x="2014605" y="795949"/>
                  </a:cubicBezTo>
                  <a:lnTo>
                    <a:pt x="1999681" y="827314"/>
                  </a:lnTo>
                  <a:lnTo>
                    <a:pt x="413657" y="827314"/>
                  </a:lnTo>
                  <a:cubicBezTo>
                    <a:pt x="185201" y="827314"/>
                    <a:pt x="0" y="642113"/>
                    <a:pt x="0" y="413657"/>
                  </a:cubicBezTo>
                  <a:cubicBezTo>
                    <a:pt x="0" y="185201"/>
                    <a:pt x="185201" y="0"/>
                    <a:pt x="41365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92100" dir="5400000" algn="ctr" rotWithShape="0">
                <a:srgbClr val="000000">
                  <a:alpha val="6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 smtClean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Les fonctions</a:t>
              </a:r>
              <a:endParaRPr lang="fr-FR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4986199" y="1997612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6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3" name="Ellipse 2"/>
          <p:cNvSpPr/>
          <p:nvPr/>
        </p:nvSpPr>
        <p:spPr>
          <a:xfrm>
            <a:off x="4773739" y="2214343"/>
            <a:ext cx="3452648" cy="2333297"/>
          </a:xfrm>
          <a:prstGeom prst="ellipse">
            <a:avLst/>
          </a:prstGeom>
          <a:solidFill>
            <a:srgbClr val="999999"/>
          </a:solidFill>
          <a:ln>
            <a:noFill/>
          </a:ln>
          <a:effectLst>
            <a:outerShdw blurRad="50800" dist="50800" dir="4080000" sx="102000" sy="102000" algn="ctr" rotWithShape="0">
              <a:srgbClr val="000000">
                <a:alpha val="23000"/>
              </a:srgbClr>
            </a:outerShdw>
            <a:softEdge rad="457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JEU</a:t>
            </a:r>
          </a:p>
          <a:p>
            <a:pPr algn="ctr"/>
            <a:r>
              <a:rPr lang="fr-FR" sz="36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PUISSANCE 4</a:t>
            </a:r>
            <a:endParaRPr lang="fr-FR" sz="36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34" name="Groupe 33"/>
          <p:cNvGrpSpPr/>
          <p:nvPr/>
        </p:nvGrpSpPr>
        <p:grpSpPr>
          <a:xfrm>
            <a:off x="7973875" y="2919327"/>
            <a:ext cx="3439885" cy="923330"/>
            <a:chOff x="7473041" y="2939722"/>
            <a:chExt cx="3439885" cy="923330"/>
          </a:xfrm>
        </p:grpSpPr>
        <p:grpSp>
          <p:nvGrpSpPr>
            <p:cNvPr id="33" name="Groupe 32"/>
            <p:cNvGrpSpPr/>
            <p:nvPr/>
          </p:nvGrpSpPr>
          <p:grpSpPr>
            <a:xfrm>
              <a:off x="7473041" y="3015343"/>
              <a:ext cx="3439885" cy="827314"/>
              <a:chOff x="7473041" y="3015343"/>
              <a:chExt cx="3439885" cy="827314"/>
            </a:xfrm>
          </p:grpSpPr>
          <p:sp>
            <p:nvSpPr>
              <p:cNvPr id="23" name="Forme libre 22"/>
              <p:cNvSpPr/>
              <p:nvPr/>
            </p:nvSpPr>
            <p:spPr>
              <a:xfrm>
                <a:off x="7473041" y="3015343"/>
                <a:ext cx="682538" cy="827314"/>
              </a:xfrm>
              <a:custGeom>
                <a:avLst/>
                <a:gdLst>
                  <a:gd name="connsiteX0" fmla="*/ 413657 w 682538"/>
                  <a:gd name="connsiteY0" fmla="*/ 0 h 827314"/>
                  <a:gd name="connsiteX1" fmla="*/ 609147 w 682538"/>
                  <a:gd name="connsiteY1" fmla="*/ 0 h 827314"/>
                  <a:gd name="connsiteX2" fmla="*/ 640695 w 682538"/>
                  <a:gd name="connsiteY2" fmla="*/ 94376 h 827314"/>
                  <a:gd name="connsiteX3" fmla="*/ 682538 w 682538"/>
                  <a:gd name="connsiteY3" fmla="*/ 413657 h 827314"/>
                  <a:gd name="connsiteX4" fmla="*/ 640695 w 682538"/>
                  <a:gd name="connsiteY4" fmla="*/ 732938 h 827314"/>
                  <a:gd name="connsiteX5" fmla="*/ 609147 w 682538"/>
                  <a:gd name="connsiteY5" fmla="*/ 827314 h 827314"/>
                  <a:gd name="connsiteX6" fmla="*/ 413657 w 682538"/>
                  <a:gd name="connsiteY6" fmla="*/ 827314 h 827314"/>
                  <a:gd name="connsiteX7" fmla="*/ 0 w 682538"/>
                  <a:gd name="connsiteY7" fmla="*/ 413657 h 827314"/>
                  <a:gd name="connsiteX8" fmla="*/ 413657 w 6825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2538" h="827314">
                    <a:moveTo>
                      <a:pt x="413657" y="0"/>
                    </a:moveTo>
                    <a:lnTo>
                      <a:pt x="609147" y="0"/>
                    </a:lnTo>
                    <a:lnTo>
                      <a:pt x="640695" y="94376"/>
                    </a:lnTo>
                    <a:cubicBezTo>
                      <a:pt x="668130" y="197507"/>
                      <a:pt x="682538" y="304288"/>
                      <a:pt x="682538" y="413657"/>
                    </a:cubicBezTo>
                    <a:cubicBezTo>
                      <a:pt x="682538" y="523026"/>
                      <a:pt x="668130" y="629807"/>
                      <a:pt x="640695" y="732938"/>
                    </a:cubicBezTo>
                    <a:lnTo>
                      <a:pt x="609147" y="827314"/>
                    </a:lnTo>
                    <a:lnTo>
                      <a:pt x="413657" y="827314"/>
                    </a:lnTo>
                    <a:cubicBezTo>
                      <a:pt x="185201" y="827314"/>
                      <a:pt x="0" y="642113"/>
                      <a:pt x="0" y="413657"/>
                    </a:cubicBezTo>
                    <a:cubicBezTo>
                      <a:pt x="0" y="185201"/>
                      <a:pt x="185201" y="0"/>
                      <a:pt x="413657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Forme libre 15"/>
              <p:cNvSpPr/>
              <p:nvPr/>
            </p:nvSpPr>
            <p:spPr>
              <a:xfrm>
                <a:off x="8082188" y="3015343"/>
                <a:ext cx="2830738" cy="827314"/>
              </a:xfrm>
              <a:custGeom>
                <a:avLst/>
                <a:gdLst>
                  <a:gd name="connsiteX0" fmla="*/ 0 w 2830738"/>
                  <a:gd name="connsiteY0" fmla="*/ 0 h 827314"/>
                  <a:gd name="connsiteX1" fmla="*/ 2417081 w 2830738"/>
                  <a:gd name="connsiteY1" fmla="*/ 0 h 827314"/>
                  <a:gd name="connsiteX2" fmla="*/ 2830738 w 2830738"/>
                  <a:gd name="connsiteY2" fmla="*/ 413657 h 827314"/>
                  <a:gd name="connsiteX3" fmla="*/ 2417081 w 2830738"/>
                  <a:gd name="connsiteY3" fmla="*/ 827314 h 827314"/>
                  <a:gd name="connsiteX4" fmla="*/ 0 w 2830738"/>
                  <a:gd name="connsiteY4" fmla="*/ 827314 h 827314"/>
                  <a:gd name="connsiteX5" fmla="*/ 31548 w 2830738"/>
                  <a:gd name="connsiteY5" fmla="*/ 732938 h 827314"/>
                  <a:gd name="connsiteX6" fmla="*/ 73391 w 2830738"/>
                  <a:gd name="connsiteY6" fmla="*/ 413657 h 827314"/>
                  <a:gd name="connsiteX7" fmla="*/ 31548 w 2830738"/>
                  <a:gd name="connsiteY7" fmla="*/ 94376 h 827314"/>
                  <a:gd name="connsiteX8" fmla="*/ 0 w 28307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0738" h="827314">
                    <a:moveTo>
                      <a:pt x="0" y="0"/>
                    </a:moveTo>
                    <a:lnTo>
                      <a:pt x="2417081" y="0"/>
                    </a:lnTo>
                    <a:cubicBezTo>
                      <a:pt x="2645537" y="0"/>
                      <a:pt x="2830738" y="185201"/>
                      <a:pt x="2830738" y="413657"/>
                    </a:cubicBezTo>
                    <a:cubicBezTo>
                      <a:pt x="2830738" y="642113"/>
                      <a:pt x="2645537" y="827314"/>
                      <a:pt x="2417081" y="827314"/>
                    </a:cubicBezTo>
                    <a:lnTo>
                      <a:pt x="0" y="827314"/>
                    </a:lnTo>
                    <a:lnTo>
                      <a:pt x="31548" y="732938"/>
                    </a:lnTo>
                    <a:cubicBezTo>
                      <a:pt x="58983" y="629807"/>
                      <a:pt x="73391" y="523026"/>
                      <a:pt x="73391" y="413657"/>
                    </a:cubicBezTo>
                    <a:cubicBezTo>
                      <a:pt x="73391" y="304288"/>
                      <a:pt x="58983" y="197507"/>
                      <a:pt x="31548" y="94376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Programmation </a:t>
                </a:r>
                <a:r>
                  <a:rPr lang="fr-FR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procédurale</a:t>
                </a:r>
                <a:endParaRPr lang="fr-FR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28" name="Rectangle 27"/>
            <p:cNvSpPr/>
            <p:nvPr/>
          </p:nvSpPr>
          <p:spPr>
            <a:xfrm>
              <a:off x="7546464" y="2939722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2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grpSp>
        <p:nvGrpSpPr>
          <p:cNvPr id="38" name="Groupe 37"/>
          <p:cNvGrpSpPr/>
          <p:nvPr/>
        </p:nvGrpSpPr>
        <p:grpSpPr>
          <a:xfrm>
            <a:off x="1621071" y="2961751"/>
            <a:ext cx="3439885" cy="923330"/>
            <a:chOff x="1576250" y="2961751"/>
            <a:chExt cx="3439885" cy="923330"/>
          </a:xfrm>
        </p:grpSpPr>
        <p:sp>
          <p:nvSpPr>
            <p:cNvPr id="24" name="Forme libre 23"/>
            <p:cNvSpPr/>
            <p:nvPr/>
          </p:nvSpPr>
          <p:spPr>
            <a:xfrm>
              <a:off x="4036423" y="3015343"/>
              <a:ext cx="979712" cy="827314"/>
            </a:xfrm>
            <a:custGeom>
              <a:avLst/>
              <a:gdLst>
                <a:gd name="connsiteX0" fmla="*/ 73391 w 979712"/>
                <a:gd name="connsiteY0" fmla="*/ 0 h 827314"/>
                <a:gd name="connsiteX1" fmla="*/ 566055 w 979712"/>
                <a:gd name="connsiteY1" fmla="*/ 0 h 827314"/>
                <a:gd name="connsiteX2" fmla="*/ 979712 w 979712"/>
                <a:gd name="connsiteY2" fmla="*/ 413657 h 827314"/>
                <a:gd name="connsiteX3" fmla="*/ 566055 w 979712"/>
                <a:gd name="connsiteY3" fmla="*/ 827314 h 827314"/>
                <a:gd name="connsiteX4" fmla="*/ 73391 w 979712"/>
                <a:gd name="connsiteY4" fmla="*/ 827314 h 827314"/>
                <a:gd name="connsiteX5" fmla="*/ 41843 w 979712"/>
                <a:gd name="connsiteY5" fmla="*/ 732938 h 827314"/>
                <a:gd name="connsiteX6" fmla="*/ 0 w 979712"/>
                <a:gd name="connsiteY6" fmla="*/ 413657 h 827314"/>
                <a:gd name="connsiteX7" fmla="*/ 41843 w 979712"/>
                <a:gd name="connsiteY7" fmla="*/ 94376 h 827314"/>
                <a:gd name="connsiteX8" fmla="*/ 73391 w 979712"/>
                <a:gd name="connsiteY8" fmla="*/ 0 h 82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79712" h="827314">
                  <a:moveTo>
                    <a:pt x="73391" y="0"/>
                  </a:moveTo>
                  <a:lnTo>
                    <a:pt x="566055" y="0"/>
                  </a:lnTo>
                  <a:cubicBezTo>
                    <a:pt x="794511" y="0"/>
                    <a:pt x="979712" y="185201"/>
                    <a:pt x="979712" y="413657"/>
                  </a:cubicBezTo>
                  <a:cubicBezTo>
                    <a:pt x="979712" y="642113"/>
                    <a:pt x="794511" y="827314"/>
                    <a:pt x="566055" y="827314"/>
                  </a:cubicBezTo>
                  <a:lnTo>
                    <a:pt x="73391" y="827314"/>
                  </a:lnTo>
                  <a:lnTo>
                    <a:pt x="41843" y="732938"/>
                  </a:lnTo>
                  <a:cubicBezTo>
                    <a:pt x="14408" y="629807"/>
                    <a:pt x="0" y="523026"/>
                    <a:pt x="0" y="413657"/>
                  </a:cubicBezTo>
                  <a:cubicBezTo>
                    <a:pt x="0" y="304288"/>
                    <a:pt x="14408" y="197507"/>
                    <a:pt x="41843" y="94376"/>
                  </a:cubicBezTo>
                  <a:lnTo>
                    <a:pt x="7339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Forme libre 16"/>
            <p:cNvSpPr/>
            <p:nvPr/>
          </p:nvSpPr>
          <p:spPr>
            <a:xfrm>
              <a:off x="1576250" y="3015343"/>
              <a:ext cx="2533564" cy="827314"/>
            </a:xfrm>
            <a:custGeom>
              <a:avLst/>
              <a:gdLst>
                <a:gd name="connsiteX0" fmla="*/ 413657 w 2533564"/>
                <a:gd name="connsiteY0" fmla="*/ 0 h 827314"/>
                <a:gd name="connsiteX1" fmla="*/ 2533564 w 2533564"/>
                <a:gd name="connsiteY1" fmla="*/ 0 h 827314"/>
                <a:gd name="connsiteX2" fmla="*/ 2502016 w 2533564"/>
                <a:gd name="connsiteY2" fmla="*/ 94376 h 827314"/>
                <a:gd name="connsiteX3" fmla="*/ 2460173 w 2533564"/>
                <a:gd name="connsiteY3" fmla="*/ 413657 h 827314"/>
                <a:gd name="connsiteX4" fmla="*/ 2502016 w 2533564"/>
                <a:gd name="connsiteY4" fmla="*/ 732938 h 827314"/>
                <a:gd name="connsiteX5" fmla="*/ 2533564 w 2533564"/>
                <a:gd name="connsiteY5" fmla="*/ 827314 h 827314"/>
                <a:gd name="connsiteX6" fmla="*/ 413657 w 2533564"/>
                <a:gd name="connsiteY6" fmla="*/ 827314 h 827314"/>
                <a:gd name="connsiteX7" fmla="*/ 0 w 2533564"/>
                <a:gd name="connsiteY7" fmla="*/ 413657 h 827314"/>
                <a:gd name="connsiteX8" fmla="*/ 413657 w 2533564"/>
                <a:gd name="connsiteY8" fmla="*/ 0 h 82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3564" h="827314">
                  <a:moveTo>
                    <a:pt x="413657" y="0"/>
                  </a:moveTo>
                  <a:lnTo>
                    <a:pt x="2533564" y="0"/>
                  </a:lnTo>
                  <a:lnTo>
                    <a:pt x="2502016" y="94376"/>
                  </a:lnTo>
                  <a:cubicBezTo>
                    <a:pt x="2474581" y="197507"/>
                    <a:pt x="2460173" y="304288"/>
                    <a:pt x="2460173" y="413657"/>
                  </a:cubicBezTo>
                  <a:cubicBezTo>
                    <a:pt x="2460173" y="523026"/>
                    <a:pt x="2474581" y="629807"/>
                    <a:pt x="2502016" y="732938"/>
                  </a:cubicBezTo>
                  <a:lnTo>
                    <a:pt x="2533564" y="827314"/>
                  </a:lnTo>
                  <a:lnTo>
                    <a:pt x="413657" y="827314"/>
                  </a:lnTo>
                  <a:cubicBezTo>
                    <a:pt x="185201" y="827314"/>
                    <a:pt x="0" y="642113"/>
                    <a:pt x="0" y="413657"/>
                  </a:cubicBezTo>
                  <a:cubicBezTo>
                    <a:pt x="0" y="185201"/>
                    <a:pt x="185201" y="0"/>
                    <a:pt x="413657" y="0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>
              <a:outerShdw blurRad="292100" dir="5400000" algn="ctr" rotWithShape="0">
                <a:srgbClr val="000000">
                  <a:alpha val="66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b="1" dirty="0" smtClean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Code principale</a:t>
              </a:r>
              <a:endParaRPr lang="fr-FR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4430541" y="2961751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5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/>
          <p:cNvGrpSpPr/>
          <p:nvPr/>
        </p:nvGrpSpPr>
        <p:grpSpPr>
          <a:xfrm>
            <a:off x="165206" y="212524"/>
            <a:ext cx="3439885" cy="923330"/>
            <a:chOff x="6790504" y="3918278"/>
            <a:chExt cx="3439885" cy="923330"/>
          </a:xfrm>
        </p:grpSpPr>
        <p:sp>
          <p:nvSpPr>
            <p:cNvPr id="23" name="Forme libre 22"/>
            <p:cNvSpPr/>
            <p:nvPr/>
          </p:nvSpPr>
          <p:spPr>
            <a:xfrm>
              <a:off x="6790504" y="4014294"/>
              <a:ext cx="1218148" cy="806418"/>
            </a:xfrm>
            <a:custGeom>
              <a:avLst/>
              <a:gdLst>
                <a:gd name="connsiteX0" fmla="*/ 413657 w 1218148"/>
                <a:gd name="connsiteY0" fmla="*/ 0 h 806418"/>
                <a:gd name="connsiteX1" fmla="*/ 1218148 w 1218148"/>
                <a:gd name="connsiteY1" fmla="*/ 0 h 806418"/>
                <a:gd name="connsiteX2" fmla="*/ 1203223 w 1218148"/>
                <a:gd name="connsiteY2" fmla="*/ 31366 h 806418"/>
                <a:gd name="connsiteX3" fmla="*/ 457027 w 1218148"/>
                <a:gd name="connsiteY3" fmla="*/ 728387 h 806418"/>
                <a:gd name="connsiteX4" fmla="*/ 290047 w 1218148"/>
                <a:gd name="connsiteY4" fmla="*/ 806418 h 806418"/>
                <a:gd name="connsiteX5" fmla="*/ 252643 w 1218148"/>
                <a:gd name="connsiteY5" fmla="*/ 794807 h 806418"/>
                <a:gd name="connsiteX6" fmla="*/ 0 w 1218148"/>
                <a:gd name="connsiteY6" fmla="*/ 413657 h 806418"/>
                <a:gd name="connsiteX7" fmla="*/ 413657 w 1218148"/>
                <a:gd name="connsiteY7" fmla="*/ 0 h 806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148" h="806418">
                  <a:moveTo>
                    <a:pt x="413657" y="0"/>
                  </a:moveTo>
                  <a:lnTo>
                    <a:pt x="1218148" y="0"/>
                  </a:lnTo>
                  <a:lnTo>
                    <a:pt x="1203223" y="31366"/>
                  </a:lnTo>
                  <a:cubicBezTo>
                    <a:pt x="1046893" y="315670"/>
                    <a:pt x="785738" y="557567"/>
                    <a:pt x="457027" y="728387"/>
                  </a:cubicBezTo>
                  <a:lnTo>
                    <a:pt x="290047" y="806418"/>
                  </a:lnTo>
                  <a:lnTo>
                    <a:pt x="252643" y="794807"/>
                  </a:lnTo>
                  <a:cubicBezTo>
                    <a:pt x="104176" y="732010"/>
                    <a:pt x="0" y="584999"/>
                    <a:pt x="0" y="413657"/>
                  </a:cubicBezTo>
                  <a:cubicBezTo>
                    <a:pt x="0" y="185201"/>
                    <a:pt x="185201" y="0"/>
                    <a:pt x="413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4" name="Groupe 23"/>
            <p:cNvGrpSpPr/>
            <p:nvPr/>
          </p:nvGrpSpPr>
          <p:grpSpPr>
            <a:xfrm>
              <a:off x="6812688" y="3918278"/>
              <a:ext cx="3417701" cy="923330"/>
              <a:chOff x="6812688" y="3918278"/>
              <a:chExt cx="3417701" cy="923330"/>
            </a:xfrm>
          </p:grpSpPr>
          <p:sp>
            <p:nvSpPr>
              <p:cNvPr id="25" name="Forme libre 24"/>
              <p:cNvSpPr/>
              <p:nvPr/>
            </p:nvSpPr>
            <p:spPr>
              <a:xfrm>
                <a:off x="7080551" y="4014294"/>
                <a:ext cx="3149838" cy="827314"/>
              </a:xfrm>
              <a:custGeom>
                <a:avLst/>
                <a:gdLst>
                  <a:gd name="connsiteX0" fmla="*/ 928101 w 3149838"/>
                  <a:gd name="connsiteY0" fmla="*/ 0 h 827314"/>
                  <a:gd name="connsiteX1" fmla="*/ 2736181 w 3149838"/>
                  <a:gd name="connsiteY1" fmla="*/ 0 h 827314"/>
                  <a:gd name="connsiteX2" fmla="*/ 3149838 w 3149838"/>
                  <a:gd name="connsiteY2" fmla="*/ 413657 h 827314"/>
                  <a:gd name="connsiteX3" fmla="*/ 2736181 w 3149838"/>
                  <a:gd name="connsiteY3" fmla="*/ 827314 h 827314"/>
                  <a:gd name="connsiteX4" fmla="*/ 123610 w 3149838"/>
                  <a:gd name="connsiteY4" fmla="*/ 827314 h 827314"/>
                  <a:gd name="connsiteX5" fmla="*/ 40244 w 3149838"/>
                  <a:gd name="connsiteY5" fmla="*/ 818910 h 827314"/>
                  <a:gd name="connsiteX6" fmla="*/ 0 w 3149838"/>
                  <a:gd name="connsiteY6" fmla="*/ 806418 h 827314"/>
                  <a:gd name="connsiteX7" fmla="*/ 166980 w 3149838"/>
                  <a:gd name="connsiteY7" fmla="*/ 728387 h 827314"/>
                  <a:gd name="connsiteX8" fmla="*/ 913176 w 3149838"/>
                  <a:gd name="connsiteY8" fmla="*/ 31366 h 827314"/>
                  <a:gd name="connsiteX9" fmla="*/ 928101 w 3149838"/>
                  <a:gd name="connsiteY9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838" h="827314">
                    <a:moveTo>
                      <a:pt x="928101" y="0"/>
                    </a:moveTo>
                    <a:lnTo>
                      <a:pt x="2736181" y="0"/>
                    </a:lnTo>
                    <a:cubicBezTo>
                      <a:pt x="2964637" y="0"/>
                      <a:pt x="3149838" y="185201"/>
                      <a:pt x="3149838" y="413657"/>
                    </a:cubicBezTo>
                    <a:cubicBezTo>
                      <a:pt x="3149838" y="642113"/>
                      <a:pt x="2964637" y="827314"/>
                      <a:pt x="2736181" y="827314"/>
                    </a:cubicBezTo>
                    <a:lnTo>
                      <a:pt x="123610" y="827314"/>
                    </a:lnTo>
                    <a:cubicBezTo>
                      <a:pt x="95053" y="827314"/>
                      <a:pt x="67172" y="824420"/>
                      <a:pt x="40244" y="818910"/>
                    </a:cubicBezTo>
                    <a:lnTo>
                      <a:pt x="0" y="806418"/>
                    </a:lnTo>
                    <a:lnTo>
                      <a:pt x="166980" y="728387"/>
                    </a:lnTo>
                    <a:cubicBezTo>
                      <a:pt x="495691" y="557567"/>
                      <a:pt x="756846" y="315670"/>
                      <a:pt x="913176" y="31366"/>
                    </a:cubicBezTo>
                    <a:lnTo>
                      <a:pt x="9281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Les </a:t>
                </a:r>
                <a:r>
                  <a:rPr lang="fr-FR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fonctions</a:t>
                </a:r>
                <a:endParaRPr lang="fr-FR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6812688" y="3918278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dirty="0">
                    <a:ln w="0"/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6</a:t>
                </a:r>
                <a:endParaRPr lang="fr-FR" sz="5400" b="0" cap="none" spc="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147665" y="1425443"/>
            <a:ext cx="7343192" cy="195438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player_input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colonne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'Choisir une colonne                                 QUITER : x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permet de tester toutes les conditions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colonne.lower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==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'x'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colonne.lower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while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colonne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not in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'1 2 3 4 5 6 7'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.split():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#liste des chaines des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caracteres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de 1 a 7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colonne =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'Choisir une colonne de 1 a 7 :                                 QUITER : x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colonne.lower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==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'x'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colonne.lower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(colonne)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147665" y="3939705"/>
            <a:ext cx="7343192" cy="229293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Inserer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i=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while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i&lt;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i+=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l[col]!=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si la plus base case du colonne est vide on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insere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col+=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7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h+=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h==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col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"Colonne complet choisie une autre ! :                                 QUITER : x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while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l[col] !=</a:t>
            </a:r>
            <a:r>
              <a:rPr lang="fr-FR" altLang="fr-FR" sz="1100" dirty="0">
                <a:solidFill>
                  <a:srgbClr val="6A8759"/>
                </a:solidFill>
                <a:latin typeface="JetBrains Mono"/>
              </a:rPr>
              <a:t> </a:t>
            </a:r>
            <a:r>
              <a:rPr lang="fr-FR" altLang="fr-FR" sz="1100" dirty="0" smtClean="0">
                <a:solidFill>
                  <a:srgbClr val="6A8759"/>
                </a:solidFill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</a:t>
            </a:r>
            <a:r>
              <a:rPr lang="fr-FR" altLang="fr-FR" sz="1100" dirty="0" smtClean="0">
                <a:solidFill>
                  <a:srgbClr val="6A8759"/>
                </a:solidFill>
                <a:latin typeface="JetBrains Mono"/>
              </a:rPr>
              <a:t> </a:t>
            </a:r>
            <a:r>
              <a:rPr lang="fr-FR" altLang="fr-FR" sz="1100" dirty="0">
                <a:solidFill>
                  <a:srgbClr val="6A8759"/>
                </a:solidFill>
                <a:latin typeface="JetBrains Mono"/>
              </a:rPr>
              <a:t>'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: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	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100" dirty="0">
                <a:solidFill>
                  <a:srgbClr val="808080"/>
                </a:solidFill>
                <a:latin typeface="JetBrains Mono"/>
              </a:rPr>
              <a:t>	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col+=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7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l[col]=s</a:t>
            </a:r>
            <a:endParaRPr kumimoji="0" lang="fr-FR" altLang="fr-F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83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/>
          <p:cNvGrpSpPr/>
          <p:nvPr/>
        </p:nvGrpSpPr>
        <p:grpSpPr>
          <a:xfrm>
            <a:off x="165206" y="212524"/>
            <a:ext cx="3439885" cy="923330"/>
            <a:chOff x="6790504" y="3918278"/>
            <a:chExt cx="3439885" cy="923330"/>
          </a:xfrm>
        </p:grpSpPr>
        <p:sp>
          <p:nvSpPr>
            <p:cNvPr id="23" name="Forme libre 22"/>
            <p:cNvSpPr/>
            <p:nvPr/>
          </p:nvSpPr>
          <p:spPr>
            <a:xfrm>
              <a:off x="6790504" y="4014294"/>
              <a:ext cx="1218148" cy="806418"/>
            </a:xfrm>
            <a:custGeom>
              <a:avLst/>
              <a:gdLst>
                <a:gd name="connsiteX0" fmla="*/ 413657 w 1218148"/>
                <a:gd name="connsiteY0" fmla="*/ 0 h 806418"/>
                <a:gd name="connsiteX1" fmla="*/ 1218148 w 1218148"/>
                <a:gd name="connsiteY1" fmla="*/ 0 h 806418"/>
                <a:gd name="connsiteX2" fmla="*/ 1203223 w 1218148"/>
                <a:gd name="connsiteY2" fmla="*/ 31366 h 806418"/>
                <a:gd name="connsiteX3" fmla="*/ 457027 w 1218148"/>
                <a:gd name="connsiteY3" fmla="*/ 728387 h 806418"/>
                <a:gd name="connsiteX4" fmla="*/ 290047 w 1218148"/>
                <a:gd name="connsiteY4" fmla="*/ 806418 h 806418"/>
                <a:gd name="connsiteX5" fmla="*/ 252643 w 1218148"/>
                <a:gd name="connsiteY5" fmla="*/ 794807 h 806418"/>
                <a:gd name="connsiteX6" fmla="*/ 0 w 1218148"/>
                <a:gd name="connsiteY6" fmla="*/ 413657 h 806418"/>
                <a:gd name="connsiteX7" fmla="*/ 413657 w 1218148"/>
                <a:gd name="connsiteY7" fmla="*/ 0 h 806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148" h="806418">
                  <a:moveTo>
                    <a:pt x="413657" y="0"/>
                  </a:moveTo>
                  <a:lnTo>
                    <a:pt x="1218148" y="0"/>
                  </a:lnTo>
                  <a:lnTo>
                    <a:pt x="1203223" y="31366"/>
                  </a:lnTo>
                  <a:cubicBezTo>
                    <a:pt x="1046893" y="315670"/>
                    <a:pt x="785738" y="557567"/>
                    <a:pt x="457027" y="728387"/>
                  </a:cubicBezTo>
                  <a:lnTo>
                    <a:pt x="290047" y="806418"/>
                  </a:lnTo>
                  <a:lnTo>
                    <a:pt x="252643" y="794807"/>
                  </a:lnTo>
                  <a:cubicBezTo>
                    <a:pt x="104176" y="732010"/>
                    <a:pt x="0" y="584999"/>
                    <a:pt x="0" y="413657"/>
                  </a:cubicBezTo>
                  <a:cubicBezTo>
                    <a:pt x="0" y="185201"/>
                    <a:pt x="185201" y="0"/>
                    <a:pt x="413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4" name="Groupe 23"/>
            <p:cNvGrpSpPr/>
            <p:nvPr/>
          </p:nvGrpSpPr>
          <p:grpSpPr>
            <a:xfrm>
              <a:off x="6812688" y="3918278"/>
              <a:ext cx="3417701" cy="923330"/>
              <a:chOff x="6812688" y="3918278"/>
              <a:chExt cx="3417701" cy="923330"/>
            </a:xfrm>
          </p:grpSpPr>
          <p:sp>
            <p:nvSpPr>
              <p:cNvPr id="25" name="Forme libre 24"/>
              <p:cNvSpPr/>
              <p:nvPr/>
            </p:nvSpPr>
            <p:spPr>
              <a:xfrm>
                <a:off x="7080551" y="4014294"/>
                <a:ext cx="3149838" cy="827314"/>
              </a:xfrm>
              <a:custGeom>
                <a:avLst/>
                <a:gdLst>
                  <a:gd name="connsiteX0" fmla="*/ 928101 w 3149838"/>
                  <a:gd name="connsiteY0" fmla="*/ 0 h 827314"/>
                  <a:gd name="connsiteX1" fmla="*/ 2736181 w 3149838"/>
                  <a:gd name="connsiteY1" fmla="*/ 0 h 827314"/>
                  <a:gd name="connsiteX2" fmla="*/ 3149838 w 3149838"/>
                  <a:gd name="connsiteY2" fmla="*/ 413657 h 827314"/>
                  <a:gd name="connsiteX3" fmla="*/ 2736181 w 3149838"/>
                  <a:gd name="connsiteY3" fmla="*/ 827314 h 827314"/>
                  <a:gd name="connsiteX4" fmla="*/ 123610 w 3149838"/>
                  <a:gd name="connsiteY4" fmla="*/ 827314 h 827314"/>
                  <a:gd name="connsiteX5" fmla="*/ 40244 w 3149838"/>
                  <a:gd name="connsiteY5" fmla="*/ 818910 h 827314"/>
                  <a:gd name="connsiteX6" fmla="*/ 0 w 3149838"/>
                  <a:gd name="connsiteY6" fmla="*/ 806418 h 827314"/>
                  <a:gd name="connsiteX7" fmla="*/ 166980 w 3149838"/>
                  <a:gd name="connsiteY7" fmla="*/ 728387 h 827314"/>
                  <a:gd name="connsiteX8" fmla="*/ 913176 w 3149838"/>
                  <a:gd name="connsiteY8" fmla="*/ 31366 h 827314"/>
                  <a:gd name="connsiteX9" fmla="*/ 928101 w 3149838"/>
                  <a:gd name="connsiteY9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838" h="827314">
                    <a:moveTo>
                      <a:pt x="928101" y="0"/>
                    </a:moveTo>
                    <a:lnTo>
                      <a:pt x="2736181" y="0"/>
                    </a:lnTo>
                    <a:cubicBezTo>
                      <a:pt x="2964637" y="0"/>
                      <a:pt x="3149838" y="185201"/>
                      <a:pt x="3149838" y="413657"/>
                    </a:cubicBezTo>
                    <a:cubicBezTo>
                      <a:pt x="3149838" y="642113"/>
                      <a:pt x="2964637" y="827314"/>
                      <a:pt x="2736181" y="827314"/>
                    </a:cubicBezTo>
                    <a:lnTo>
                      <a:pt x="123610" y="827314"/>
                    </a:lnTo>
                    <a:cubicBezTo>
                      <a:pt x="95053" y="827314"/>
                      <a:pt x="67172" y="824420"/>
                      <a:pt x="40244" y="818910"/>
                    </a:cubicBezTo>
                    <a:lnTo>
                      <a:pt x="0" y="806418"/>
                    </a:lnTo>
                    <a:lnTo>
                      <a:pt x="166980" y="728387"/>
                    </a:lnTo>
                    <a:cubicBezTo>
                      <a:pt x="495691" y="557567"/>
                      <a:pt x="756846" y="315670"/>
                      <a:pt x="913176" y="31366"/>
                    </a:cubicBezTo>
                    <a:lnTo>
                      <a:pt x="9281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Les </a:t>
                </a:r>
                <a:r>
                  <a:rPr lang="fr-FR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fonctions</a:t>
                </a:r>
                <a:endParaRPr lang="fr-FR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6812688" y="3918278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dirty="0">
                    <a:ln w="0"/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6</a:t>
                </a:r>
                <a:endParaRPr lang="fr-FR" sz="5400" b="0" cap="none" spc="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383350" y="4723571"/>
            <a:ext cx="6634065" cy="9387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complet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(l):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range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len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(l)):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l[i] ==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False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return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383351" y="5892423"/>
            <a:ext cx="6634065" cy="43088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replay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'Do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you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want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to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play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again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? Enter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Yes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or No: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lower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().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startswith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'y'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eau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8161755"/>
              </p:ext>
            </p:extLst>
          </p:nvPr>
        </p:nvGraphicFramePr>
        <p:xfrm>
          <a:off x="8212180" y="1947574"/>
          <a:ext cx="3854998" cy="2194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50714">
                  <a:extLst>
                    <a:ext uri="{9D8B030D-6E8A-4147-A177-3AD203B41FA5}">
                      <a16:colId xmlns:a16="http://schemas.microsoft.com/office/drawing/2014/main" val="1149851399"/>
                    </a:ext>
                  </a:extLst>
                </a:gridCol>
                <a:gridCol w="550714">
                  <a:extLst>
                    <a:ext uri="{9D8B030D-6E8A-4147-A177-3AD203B41FA5}">
                      <a16:colId xmlns:a16="http://schemas.microsoft.com/office/drawing/2014/main" val="3423528895"/>
                    </a:ext>
                  </a:extLst>
                </a:gridCol>
                <a:gridCol w="550714">
                  <a:extLst>
                    <a:ext uri="{9D8B030D-6E8A-4147-A177-3AD203B41FA5}">
                      <a16:colId xmlns:a16="http://schemas.microsoft.com/office/drawing/2014/main" val="145718353"/>
                    </a:ext>
                  </a:extLst>
                </a:gridCol>
                <a:gridCol w="550714">
                  <a:extLst>
                    <a:ext uri="{9D8B030D-6E8A-4147-A177-3AD203B41FA5}">
                      <a16:colId xmlns:a16="http://schemas.microsoft.com/office/drawing/2014/main" val="1004336618"/>
                    </a:ext>
                  </a:extLst>
                </a:gridCol>
                <a:gridCol w="550714">
                  <a:extLst>
                    <a:ext uri="{9D8B030D-6E8A-4147-A177-3AD203B41FA5}">
                      <a16:colId xmlns:a16="http://schemas.microsoft.com/office/drawing/2014/main" val="3932817970"/>
                    </a:ext>
                  </a:extLst>
                </a:gridCol>
                <a:gridCol w="550714">
                  <a:extLst>
                    <a:ext uri="{9D8B030D-6E8A-4147-A177-3AD203B41FA5}">
                      <a16:colId xmlns:a16="http://schemas.microsoft.com/office/drawing/2014/main" val="3121705042"/>
                    </a:ext>
                  </a:extLst>
                </a:gridCol>
                <a:gridCol w="550714">
                  <a:extLst>
                    <a:ext uri="{9D8B030D-6E8A-4147-A177-3AD203B41FA5}">
                      <a16:colId xmlns:a16="http://schemas.microsoft.com/office/drawing/2014/main" val="1112149464"/>
                    </a:ext>
                  </a:extLst>
                </a:gridCol>
              </a:tblGrid>
              <a:tr h="269039"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>
                          <a:solidFill>
                            <a:schemeClr val="tx1"/>
                          </a:solidFill>
                        </a:rPr>
                        <a:t>36</a:t>
                      </a:r>
                      <a:endParaRPr lang="fr-FR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>
                          <a:solidFill>
                            <a:schemeClr val="tx1"/>
                          </a:solidFill>
                        </a:rPr>
                        <a:t>37</a:t>
                      </a:r>
                      <a:endParaRPr lang="fr-FR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>
                          <a:solidFill>
                            <a:schemeClr val="tx1"/>
                          </a:solidFill>
                        </a:rPr>
                        <a:t>38</a:t>
                      </a:r>
                      <a:endParaRPr lang="fr-FR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>
                          <a:solidFill>
                            <a:schemeClr val="tx1"/>
                          </a:solidFill>
                        </a:rPr>
                        <a:t>39</a:t>
                      </a:r>
                      <a:endParaRPr lang="fr-FR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>
                          <a:solidFill>
                            <a:schemeClr val="tx1"/>
                          </a:solidFill>
                        </a:rPr>
                        <a:t>40</a:t>
                      </a:r>
                      <a:endParaRPr lang="fr-FR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>
                          <a:solidFill>
                            <a:schemeClr val="tx1"/>
                          </a:solidFill>
                        </a:rPr>
                        <a:t>41</a:t>
                      </a:r>
                      <a:endParaRPr lang="fr-FR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>
                          <a:solidFill>
                            <a:schemeClr val="tx1"/>
                          </a:solidFill>
                        </a:rPr>
                        <a:t>42</a:t>
                      </a:r>
                      <a:endParaRPr lang="fr-FR" b="1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1377325"/>
                  </a:ext>
                </a:extLst>
              </a:tr>
              <a:tr h="269039"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29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30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31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32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33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34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35</a:t>
                      </a:r>
                      <a:endParaRPr lang="fr-F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1344314"/>
                  </a:ext>
                </a:extLst>
              </a:tr>
              <a:tr h="269039"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22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23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24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25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26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27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28</a:t>
                      </a:r>
                      <a:endParaRPr lang="fr-F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6158454"/>
                  </a:ext>
                </a:extLst>
              </a:tr>
              <a:tr h="269039"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15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16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17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18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19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20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21</a:t>
                      </a:r>
                      <a:endParaRPr lang="fr-F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649754"/>
                  </a:ext>
                </a:extLst>
              </a:tr>
              <a:tr h="269039"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8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9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10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11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12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13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14</a:t>
                      </a:r>
                      <a:endParaRPr lang="fr-F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3550413"/>
                  </a:ext>
                </a:extLst>
              </a:tr>
              <a:tr h="269039"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1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2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3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4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5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6</a:t>
                      </a:r>
                      <a:endParaRPr lang="fr-FR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b="1" dirty="0" smtClean="0"/>
                        <a:t>7</a:t>
                      </a:r>
                      <a:endParaRPr lang="fr-FR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6884620"/>
                  </a:ext>
                </a:extLst>
              </a:tr>
            </a:tbl>
          </a:graphicData>
        </a:graphic>
      </p:graphicFrame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1383352" y="1354118"/>
            <a:ext cx="6634065" cy="313932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gagner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for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9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15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23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25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29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30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39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]:</a:t>
            </a:r>
            <a:r>
              <a:rPr kumimoji="0" lang="fr-FR" altLang="fr-FR" sz="1100" b="0" i="0" u="none" strike="noStrike" cap="none" normalizeH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#</a:t>
            </a:r>
            <a:r>
              <a:rPr kumimoji="0" lang="fr-FR" altLang="fr-FR" sz="1100" b="0" i="0" u="none" strike="noStrike" cap="none" normalizeH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horizentalement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(l[i]==s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l[i+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]==s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l[i+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]==s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l[i+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]==s):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endParaRPr kumimoji="0" lang="fr-FR" altLang="fr-FR" sz="1100" b="0" i="0" u="none" strike="noStrike" cap="none" normalizeH="0" baseline="0" dirty="0" smtClean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100" b="0" i="0" u="none" strike="noStrike" cap="none" normalizeH="0" baseline="0" dirty="0" smtClean="0">
              <a:ln>
                <a:noFill/>
              </a:ln>
              <a:solidFill>
                <a:srgbClr val="CC7832"/>
              </a:solidFill>
              <a:effectLst/>
              <a:latin typeface="JetBrains Mono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</a:t>
            </a:r>
            <a:r>
              <a:rPr lang="fr-FR" altLang="fr-FR" sz="1100" dirty="0">
                <a:solidFill>
                  <a:srgbClr val="CC7832"/>
                </a:solidFill>
                <a:latin typeface="JetBrains Mono"/>
              </a:rPr>
              <a:t>for 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i </a:t>
            </a:r>
            <a:r>
              <a:rPr lang="fr-FR" altLang="fr-FR" sz="1100" dirty="0">
                <a:solidFill>
                  <a:srgbClr val="CC7832"/>
                </a:solidFill>
                <a:latin typeface="JetBrains Mono"/>
              </a:rPr>
              <a:t>in </a:t>
            </a:r>
            <a:r>
              <a:rPr lang="fr-FR" altLang="fr-FR" sz="1100" dirty="0">
                <a:solidFill>
                  <a:srgbClr val="8888C6"/>
                </a:solidFill>
                <a:latin typeface="JetBrains Mono"/>
              </a:rPr>
              <a:t>range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fr-FR" altLang="fr-FR" sz="1100" dirty="0">
                <a:solidFill>
                  <a:srgbClr val="6897BB"/>
                </a:solidFill>
                <a:latin typeface="JetBrains Mono"/>
              </a:rPr>
              <a:t>1</a:t>
            </a:r>
            <a:r>
              <a:rPr lang="fr-FR" altLang="fr-FR" sz="1100" dirty="0">
                <a:solidFill>
                  <a:srgbClr val="CC7832"/>
                </a:solidFill>
                <a:latin typeface="JetBrains Mono"/>
              </a:rPr>
              <a:t>,</a:t>
            </a:r>
            <a:r>
              <a:rPr lang="fr-FR" altLang="fr-FR" sz="1100" dirty="0">
                <a:solidFill>
                  <a:srgbClr val="6897BB"/>
                </a:solidFill>
                <a:latin typeface="JetBrains Mono"/>
              </a:rPr>
              <a:t>22</a:t>
            </a:r>
            <a:r>
              <a:rPr lang="fr-FR" altLang="fr-FR" sz="1100" dirty="0" smtClean="0">
                <a:solidFill>
                  <a:srgbClr val="A9B7C6"/>
                </a:solidFill>
                <a:latin typeface="JetBrains Mono"/>
              </a:rPr>
              <a:t>): #verticalement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/>
            </a:r>
            <a:br>
              <a:rPr lang="fr-FR" altLang="fr-FR" sz="1100" dirty="0">
                <a:solidFill>
                  <a:srgbClr val="A9B7C6"/>
                </a:solidFill>
                <a:latin typeface="JetBrains Mono"/>
              </a:rPr>
            </a:b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        </a:t>
            </a:r>
            <a:r>
              <a:rPr lang="fr-FR" altLang="fr-FR" sz="1100" dirty="0">
                <a:solidFill>
                  <a:srgbClr val="CC7832"/>
                </a:solidFill>
                <a:latin typeface="JetBrains Mono"/>
              </a:rPr>
              <a:t>if 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(l[i]==s </a:t>
            </a:r>
            <a:r>
              <a:rPr lang="fr-FR" altLang="fr-FR" sz="1100" dirty="0">
                <a:solidFill>
                  <a:srgbClr val="CC7832"/>
                </a:solidFill>
                <a:latin typeface="JetBrains Mono"/>
              </a:rPr>
              <a:t>and 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l[i+</a:t>
            </a:r>
            <a:r>
              <a:rPr lang="fr-FR" altLang="fr-FR" sz="1100" dirty="0">
                <a:solidFill>
                  <a:srgbClr val="6897BB"/>
                </a:solidFill>
                <a:latin typeface="JetBrains Mono"/>
              </a:rPr>
              <a:t>8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]==s </a:t>
            </a:r>
            <a:r>
              <a:rPr lang="fr-FR" altLang="fr-FR" sz="1100" dirty="0">
                <a:solidFill>
                  <a:srgbClr val="CC7832"/>
                </a:solidFill>
                <a:latin typeface="JetBrains Mono"/>
              </a:rPr>
              <a:t>and 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l[i+</a:t>
            </a:r>
            <a:r>
              <a:rPr lang="fr-FR" altLang="fr-FR" sz="1100" dirty="0">
                <a:solidFill>
                  <a:srgbClr val="6897BB"/>
                </a:solidFill>
                <a:latin typeface="JetBrains Mono"/>
              </a:rPr>
              <a:t>16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]==s </a:t>
            </a:r>
            <a:r>
              <a:rPr lang="fr-FR" altLang="fr-FR" sz="1100" dirty="0">
                <a:solidFill>
                  <a:srgbClr val="CC7832"/>
                </a:solidFill>
                <a:latin typeface="JetBrains Mono"/>
              </a:rPr>
              <a:t>and 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l[i+</a:t>
            </a:r>
            <a:r>
              <a:rPr lang="fr-FR" altLang="fr-FR" sz="1100" dirty="0">
                <a:solidFill>
                  <a:srgbClr val="6897BB"/>
                </a:solidFill>
                <a:latin typeface="JetBrains Mono"/>
              </a:rPr>
              <a:t>24</a:t>
            </a: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]==s):</a:t>
            </a:r>
            <a:br>
              <a:rPr lang="fr-FR" altLang="fr-FR" sz="1100" dirty="0">
                <a:solidFill>
                  <a:srgbClr val="A9B7C6"/>
                </a:solidFill>
                <a:latin typeface="JetBrains Mono"/>
              </a:rPr>
            </a:br>
            <a:r>
              <a:rPr lang="fr-FR" altLang="fr-FR" sz="1100" dirty="0">
                <a:solidFill>
                  <a:srgbClr val="A9B7C6"/>
                </a:solidFill>
                <a:latin typeface="JetBrains Mono"/>
              </a:rPr>
              <a:t>            </a:t>
            </a:r>
            <a:r>
              <a:rPr lang="fr-FR" altLang="fr-FR" sz="1100" dirty="0">
                <a:solidFill>
                  <a:srgbClr val="CC7832"/>
                </a:solidFill>
                <a:latin typeface="JetBrains Mono"/>
              </a:rPr>
              <a:t>return </a:t>
            </a:r>
            <a:r>
              <a:rPr lang="fr-FR" altLang="fr-FR" sz="1100" dirty="0" err="1">
                <a:solidFill>
                  <a:srgbClr val="CC7832"/>
                </a:solidFill>
                <a:latin typeface="JetBrains Mono"/>
              </a:rPr>
              <a:t>True</a:t>
            </a:r>
            <a:endParaRPr lang="fr-FR" altLang="fr-FR" sz="1100" dirty="0">
              <a:solidFill>
                <a:srgbClr val="CC7832"/>
              </a:solidFill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for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13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19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20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]: </a:t>
            </a:r>
            <a:r>
              <a:rPr kumimoji="0" lang="fr-FR" altLang="fr-FR" sz="1100" b="0" i="0" u="none" strike="noStrike" cap="none" normalizeH="0" baseline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#diagonalement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(l[i] == s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== s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== s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== s):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endParaRPr lang="fr-FR" altLang="fr-FR" sz="1100" dirty="0">
              <a:solidFill>
                <a:srgbClr val="CC7832"/>
              </a:solidFill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for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9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15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(l[i] == s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== s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== s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and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l[i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== s):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return False</a:t>
            </a:r>
            <a:endParaRPr kumimoji="0" lang="fr-FR" altLang="fr-F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7923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/>
          <p:cNvGrpSpPr/>
          <p:nvPr/>
        </p:nvGrpSpPr>
        <p:grpSpPr>
          <a:xfrm>
            <a:off x="289432" y="203731"/>
            <a:ext cx="3439885" cy="923330"/>
            <a:chOff x="6790504" y="3918278"/>
            <a:chExt cx="3439885" cy="923330"/>
          </a:xfrm>
        </p:grpSpPr>
        <p:sp>
          <p:nvSpPr>
            <p:cNvPr id="23" name="Forme libre 22"/>
            <p:cNvSpPr/>
            <p:nvPr/>
          </p:nvSpPr>
          <p:spPr>
            <a:xfrm>
              <a:off x="6790504" y="4014294"/>
              <a:ext cx="1218148" cy="806418"/>
            </a:xfrm>
            <a:custGeom>
              <a:avLst/>
              <a:gdLst>
                <a:gd name="connsiteX0" fmla="*/ 413657 w 1218148"/>
                <a:gd name="connsiteY0" fmla="*/ 0 h 806418"/>
                <a:gd name="connsiteX1" fmla="*/ 1218148 w 1218148"/>
                <a:gd name="connsiteY1" fmla="*/ 0 h 806418"/>
                <a:gd name="connsiteX2" fmla="*/ 1203223 w 1218148"/>
                <a:gd name="connsiteY2" fmla="*/ 31366 h 806418"/>
                <a:gd name="connsiteX3" fmla="*/ 457027 w 1218148"/>
                <a:gd name="connsiteY3" fmla="*/ 728387 h 806418"/>
                <a:gd name="connsiteX4" fmla="*/ 290047 w 1218148"/>
                <a:gd name="connsiteY4" fmla="*/ 806418 h 806418"/>
                <a:gd name="connsiteX5" fmla="*/ 252643 w 1218148"/>
                <a:gd name="connsiteY5" fmla="*/ 794807 h 806418"/>
                <a:gd name="connsiteX6" fmla="*/ 0 w 1218148"/>
                <a:gd name="connsiteY6" fmla="*/ 413657 h 806418"/>
                <a:gd name="connsiteX7" fmla="*/ 413657 w 1218148"/>
                <a:gd name="connsiteY7" fmla="*/ 0 h 806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148" h="806418">
                  <a:moveTo>
                    <a:pt x="413657" y="0"/>
                  </a:moveTo>
                  <a:lnTo>
                    <a:pt x="1218148" y="0"/>
                  </a:lnTo>
                  <a:lnTo>
                    <a:pt x="1203223" y="31366"/>
                  </a:lnTo>
                  <a:cubicBezTo>
                    <a:pt x="1046893" y="315670"/>
                    <a:pt x="785738" y="557567"/>
                    <a:pt x="457027" y="728387"/>
                  </a:cubicBezTo>
                  <a:lnTo>
                    <a:pt x="290047" y="806418"/>
                  </a:lnTo>
                  <a:lnTo>
                    <a:pt x="252643" y="794807"/>
                  </a:lnTo>
                  <a:cubicBezTo>
                    <a:pt x="104176" y="732010"/>
                    <a:pt x="0" y="584999"/>
                    <a:pt x="0" y="413657"/>
                  </a:cubicBezTo>
                  <a:cubicBezTo>
                    <a:pt x="0" y="185201"/>
                    <a:pt x="185201" y="0"/>
                    <a:pt x="413657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>
                <a:solidFill>
                  <a:srgbClr val="FF0000"/>
                </a:solidFill>
              </a:endParaRPr>
            </a:p>
          </p:txBody>
        </p:sp>
        <p:grpSp>
          <p:nvGrpSpPr>
            <p:cNvPr id="24" name="Groupe 23"/>
            <p:cNvGrpSpPr/>
            <p:nvPr/>
          </p:nvGrpSpPr>
          <p:grpSpPr>
            <a:xfrm>
              <a:off x="6988185" y="3918278"/>
              <a:ext cx="3242204" cy="923330"/>
              <a:chOff x="6988185" y="3918278"/>
              <a:chExt cx="3242204" cy="923330"/>
            </a:xfrm>
          </p:grpSpPr>
          <p:sp>
            <p:nvSpPr>
              <p:cNvPr id="25" name="Forme libre 24"/>
              <p:cNvSpPr/>
              <p:nvPr/>
            </p:nvSpPr>
            <p:spPr>
              <a:xfrm>
                <a:off x="7080551" y="4014294"/>
                <a:ext cx="3149838" cy="827314"/>
              </a:xfrm>
              <a:custGeom>
                <a:avLst/>
                <a:gdLst>
                  <a:gd name="connsiteX0" fmla="*/ 928101 w 3149838"/>
                  <a:gd name="connsiteY0" fmla="*/ 0 h 827314"/>
                  <a:gd name="connsiteX1" fmla="*/ 2736181 w 3149838"/>
                  <a:gd name="connsiteY1" fmla="*/ 0 h 827314"/>
                  <a:gd name="connsiteX2" fmla="*/ 3149838 w 3149838"/>
                  <a:gd name="connsiteY2" fmla="*/ 413657 h 827314"/>
                  <a:gd name="connsiteX3" fmla="*/ 2736181 w 3149838"/>
                  <a:gd name="connsiteY3" fmla="*/ 827314 h 827314"/>
                  <a:gd name="connsiteX4" fmla="*/ 123610 w 3149838"/>
                  <a:gd name="connsiteY4" fmla="*/ 827314 h 827314"/>
                  <a:gd name="connsiteX5" fmla="*/ 40244 w 3149838"/>
                  <a:gd name="connsiteY5" fmla="*/ 818910 h 827314"/>
                  <a:gd name="connsiteX6" fmla="*/ 0 w 3149838"/>
                  <a:gd name="connsiteY6" fmla="*/ 806418 h 827314"/>
                  <a:gd name="connsiteX7" fmla="*/ 166980 w 3149838"/>
                  <a:gd name="connsiteY7" fmla="*/ 728387 h 827314"/>
                  <a:gd name="connsiteX8" fmla="*/ 913176 w 3149838"/>
                  <a:gd name="connsiteY8" fmla="*/ 31366 h 827314"/>
                  <a:gd name="connsiteX9" fmla="*/ 928101 w 3149838"/>
                  <a:gd name="connsiteY9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838" h="827314">
                    <a:moveTo>
                      <a:pt x="928101" y="0"/>
                    </a:moveTo>
                    <a:lnTo>
                      <a:pt x="2736181" y="0"/>
                    </a:lnTo>
                    <a:cubicBezTo>
                      <a:pt x="2964637" y="0"/>
                      <a:pt x="3149838" y="185201"/>
                      <a:pt x="3149838" y="413657"/>
                    </a:cubicBezTo>
                    <a:cubicBezTo>
                      <a:pt x="3149838" y="642113"/>
                      <a:pt x="2964637" y="827314"/>
                      <a:pt x="2736181" y="827314"/>
                    </a:cubicBezTo>
                    <a:lnTo>
                      <a:pt x="123610" y="827314"/>
                    </a:lnTo>
                    <a:cubicBezTo>
                      <a:pt x="95053" y="827314"/>
                      <a:pt x="67172" y="824420"/>
                      <a:pt x="40244" y="818910"/>
                    </a:cubicBezTo>
                    <a:lnTo>
                      <a:pt x="0" y="806418"/>
                    </a:lnTo>
                    <a:lnTo>
                      <a:pt x="166980" y="728387"/>
                    </a:lnTo>
                    <a:cubicBezTo>
                      <a:pt x="495691" y="557567"/>
                      <a:pt x="756846" y="315670"/>
                      <a:pt x="913176" y="31366"/>
                    </a:cubicBezTo>
                    <a:lnTo>
                      <a:pt x="9281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DEMO</a:t>
                </a:r>
                <a:r>
                  <a:rPr lang="fr-FR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</a:t>
                </a:r>
                <a:endParaRPr lang="fr-FR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6988185" y="3918278"/>
                <a:ext cx="184730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endParaRPr lang="fr-FR" sz="5400" b="0" cap="none" spc="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</p:grpSp>
      </p:grpSp>
      <p:pic>
        <p:nvPicPr>
          <p:cNvPr id="2" name="PUISSANCE 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3354" y="1288202"/>
            <a:ext cx="9017193" cy="5072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517692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e 39"/>
          <p:cNvGrpSpPr/>
          <p:nvPr/>
        </p:nvGrpSpPr>
        <p:grpSpPr>
          <a:xfrm>
            <a:off x="209262" y="439425"/>
            <a:ext cx="3457303" cy="923330"/>
            <a:chOff x="6790504" y="2016392"/>
            <a:chExt cx="3457303" cy="923330"/>
          </a:xfrm>
        </p:grpSpPr>
        <p:grpSp>
          <p:nvGrpSpPr>
            <p:cNvPr id="41" name="Groupe 40"/>
            <p:cNvGrpSpPr/>
            <p:nvPr/>
          </p:nvGrpSpPr>
          <p:grpSpPr>
            <a:xfrm>
              <a:off x="6790504" y="2025101"/>
              <a:ext cx="3457303" cy="827314"/>
              <a:chOff x="6790504" y="2025101"/>
              <a:chExt cx="3457303" cy="827314"/>
            </a:xfrm>
          </p:grpSpPr>
          <p:sp>
            <p:nvSpPr>
              <p:cNvPr id="45" name="Forme libre 44"/>
              <p:cNvSpPr/>
              <p:nvPr/>
            </p:nvSpPr>
            <p:spPr>
              <a:xfrm>
                <a:off x="6790504" y="2037288"/>
                <a:ext cx="1218147" cy="806418"/>
              </a:xfrm>
              <a:custGeom>
                <a:avLst/>
                <a:gdLst>
                  <a:gd name="connsiteX0" fmla="*/ 290047 w 1218147"/>
                  <a:gd name="connsiteY0" fmla="*/ 0 h 806418"/>
                  <a:gd name="connsiteX1" fmla="*/ 457027 w 1218147"/>
                  <a:gd name="connsiteY1" fmla="*/ 78031 h 806418"/>
                  <a:gd name="connsiteX2" fmla="*/ 1203223 w 1218147"/>
                  <a:gd name="connsiteY2" fmla="*/ 775053 h 806418"/>
                  <a:gd name="connsiteX3" fmla="*/ 1218147 w 1218147"/>
                  <a:gd name="connsiteY3" fmla="*/ 806418 h 806418"/>
                  <a:gd name="connsiteX4" fmla="*/ 413657 w 1218147"/>
                  <a:gd name="connsiteY4" fmla="*/ 806418 h 806418"/>
                  <a:gd name="connsiteX5" fmla="*/ 0 w 1218147"/>
                  <a:gd name="connsiteY5" fmla="*/ 392761 h 806418"/>
                  <a:gd name="connsiteX6" fmla="*/ 252643 w 1218147"/>
                  <a:gd name="connsiteY6" fmla="*/ 11611 h 806418"/>
                  <a:gd name="connsiteX7" fmla="*/ 290047 w 1218147"/>
                  <a:gd name="connsiteY7" fmla="*/ 0 h 80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8147" h="806418">
                    <a:moveTo>
                      <a:pt x="290047" y="0"/>
                    </a:moveTo>
                    <a:lnTo>
                      <a:pt x="457027" y="78031"/>
                    </a:lnTo>
                    <a:cubicBezTo>
                      <a:pt x="785738" y="248851"/>
                      <a:pt x="1046893" y="490748"/>
                      <a:pt x="1203223" y="775053"/>
                    </a:cubicBezTo>
                    <a:lnTo>
                      <a:pt x="1218147" y="806418"/>
                    </a:lnTo>
                    <a:lnTo>
                      <a:pt x="413657" y="806418"/>
                    </a:lnTo>
                    <a:cubicBezTo>
                      <a:pt x="185201" y="806418"/>
                      <a:pt x="0" y="621217"/>
                      <a:pt x="0" y="392761"/>
                    </a:cubicBezTo>
                    <a:cubicBezTo>
                      <a:pt x="0" y="221419"/>
                      <a:pt x="104176" y="74408"/>
                      <a:pt x="252643" y="11611"/>
                    </a:cubicBezTo>
                    <a:lnTo>
                      <a:pt x="290047" y="0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46" name="Forme libre 45"/>
              <p:cNvSpPr/>
              <p:nvPr/>
            </p:nvSpPr>
            <p:spPr>
              <a:xfrm>
                <a:off x="7097969" y="2025101"/>
                <a:ext cx="3149838" cy="827314"/>
              </a:xfrm>
              <a:custGeom>
                <a:avLst/>
                <a:gdLst>
                  <a:gd name="connsiteX0" fmla="*/ 123610 w 3149838"/>
                  <a:gd name="connsiteY0" fmla="*/ 0 h 827314"/>
                  <a:gd name="connsiteX1" fmla="*/ 2736181 w 3149838"/>
                  <a:gd name="connsiteY1" fmla="*/ 0 h 827314"/>
                  <a:gd name="connsiteX2" fmla="*/ 3149838 w 3149838"/>
                  <a:gd name="connsiteY2" fmla="*/ 413657 h 827314"/>
                  <a:gd name="connsiteX3" fmla="*/ 2736181 w 3149838"/>
                  <a:gd name="connsiteY3" fmla="*/ 827314 h 827314"/>
                  <a:gd name="connsiteX4" fmla="*/ 928100 w 3149838"/>
                  <a:gd name="connsiteY4" fmla="*/ 827314 h 827314"/>
                  <a:gd name="connsiteX5" fmla="*/ 913176 w 3149838"/>
                  <a:gd name="connsiteY5" fmla="*/ 795949 h 827314"/>
                  <a:gd name="connsiteX6" fmla="*/ 166980 w 3149838"/>
                  <a:gd name="connsiteY6" fmla="*/ 98927 h 827314"/>
                  <a:gd name="connsiteX7" fmla="*/ 0 w 3149838"/>
                  <a:gd name="connsiteY7" fmla="*/ 20896 h 827314"/>
                  <a:gd name="connsiteX8" fmla="*/ 40244 w 3149838"/>
                  <a:gd name="connsiteY8" fmla="*/ 8404 h 827314"/>
                  <a:gd name="connsiteX9" fmla="*/ 123610 w 3149838"/>
                  <a:gd name="connsiteY9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838" h="827314">
                    <a:moveTo>
                      <a:pt x="123610" y="0"/>
                    </a:moveTo>
                    <a:lnTo>
                      <a:pt x="2736181" y="0"/>
                    </a:lnTo>
                    <a:cubicBezTo>
                      <a:pt x="2964637" y="0"/>
                      <a:pt x="3149838" y="185201"/>
                      <a:pt x="3149838" y="413657"/>
                    </a:cubicBezTo>
                    <a:cubicBezTo>
                      <a:pt x="3149838" y="642113"/>
                      <a:pt x="2964637" y="827314"/>
                      <a:pt x="2736181" y="827314"/>
                    </a:cubicBezTo>
                    <a:lnTo>
                      <a:pt x="928100" y="827314"/>
                    </a:lnTo>
                    <a:lnTo>
                      <a:pt x="913176" y="795949"/>
                    </a:lnTo>
                    <a:cubicBezTo>
                      <a:pt x="756846" y="511644"/>
                      <a:pt x="495691" y="269747"/>
                      <a:pt x="166980" y="98927"/>
                    </a:cubicBezTo>
                    <a:lnTo>
                      <a:pt x="0" y="20896"/>
                    </a:lnTo>
                    <a:lnTo>
                      <a:pt x="40244" y="8404"/>
                    </a:lnTo>
                    <a:cubicBezTo>
                      <a:pt x="67172" y="2894"/>
                      <a:pt x="95053" y="0"/>
                      <a:pt x="12361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     Introduction </a:t>
                </a:r>
                <a:endParaRPr lang="fr-FR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42" name="Rectangle 41"/>
            <p:cNvSpPr/>
            <p:nvPr/>
          </p:nvSpPr>
          <p:spPr>
            <a:xfrm>
              <a:off x="6863854" y="2016392"/>
              <a:ext cx="535723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b="0" cap="none" spc="0" dirty="0" smtClean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1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10" name="ZoneTexte 9"/>
          <p:cNvSpPr txBox="1"/>
          <p:nvPr/>
        </p:nvSpPr>
        <p:spPr>
          <a:xfrm>
            <a:off x="555625" y="1423631"/>
            <a:ext cx="11287125" cy="4801314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</a:gradFill>
          <a:effectLst>
            <a:outerShdw blurRad="50800" dist="50800" dir="5400000" sx="98000" sy="98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La programmation est l’art d’apprendre à un ordinateur comment accomplir des tâches qu’il n’était pas capable de réaliser auparavant. L’une des méthodes les plus intéressantes pour y arriver consiste à ajouter de nouvelles instructions au langage de programmation que vous utilisez, sous la forme de fonctions originales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70C0"/>
                </a:solidFill>
              </a:rPr>
              <a:t>Principe du jeu PUISSANCE 4 : </a:t>
            </a:r>
          </a:p>
          <a:p>
            <a:pPr lvl="1"/>
            <a:r>
              <a:rPr lang="fr-FR" dirty="0"/>
              <a:t>	Pour gagner une partie de </a:t>
            </a:r>
            <a:r>
              <a:rPr lang="fr-FR" b="1" dirty="0"/>
              <a:t>puissance 4</a:t>
            </a:r>
            <a:r>
              <a:rPr lang="fr-FR" dirty="0"/>
              <a:t>, il suffit d'être le premier à aligner </a:t>
            </a:r>
            <a:r>
              <a:rPr lang="fr-FR" b="1" dirty="0"/>
              <a:t>4</a:t>
            </a:r>
            <a:r>
              <a:rPr lang="fr-FR" dirty="0"/>
              <a:t> jetons de sa couleur horizontalement, verticalement et diagonalement. Si lors d'une partie, tous les jetons sont joués sans qu'il y est d'alignement de jetons, la partie est déclaré nulle.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11" name="Picture 2" descr="Résultat de recherche d'images pour &quot;principe de jeu puissance 4&quot;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1823" y="3653959"/>
            <a:ext cx="2772413" cy="2402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/>
          <p:cNvSpPr txBox="1"/>
          <p:nvPr/>
        </p:nvSpPr>
        <p:spPr>
          <a:xfrm>
            <a:off x="452437" y="1608296"/>
            <a:ext cx="11287125" cy="4154984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</a:gradFill>
          <a:effectLst>
            <a:outerShdw blurRad="50800" dist="50800" dir="5400000" sx="98000" sy="98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L’approche efficace d’un problème complexe consiste souvent à le décomposer en plusieurs sous-problèmes plus simples qui seront étudiés séparément </a:t>
            </a:r>
            <a:r>
              <a:rPr lang="fr-FR" dirty="0" smtClean="0"/>
              <a:t>Or </a:t>
            </a:r>
            <a:r>
              <a:rPr lang="fr-FR" dirty="0"/>
              <a:t>il est important que cette décomposition soit représentée fidèlement dans les </a:t>
            </a:r>
            <a:r>
              <a:rPr lang="fr-FR" dirty="0" smtClean="0"/>
              <a:t>algorithmes </a:t>
            </a:r>
            <a:r>
              <a:rPr lang="fr-FR" dirty="0"/>
              <a:t>pour que ceux-ci restent clairs</a:t>
            </a:r>
            <a:r>
              <a:rPr lang="fr-F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fr-FR" sz="2400" dirty="0" smtClean="0">
                <a:solidFill>
                  <a:srgbClr val="FF0000"/>
                </a:solidFill>
              </a:rPr>
              <a:t>Notion </a:t>
            </a:r>
            <a:r>
              <a:rPr lang="fr-FR" sz="2400" dirty="0">
                <a:solidFill>
                  <a:srgbClr val="FF0000"/>
                </a:solidFill>
              </a:rPr>
              <a:t>de fonction </a:t>
            </a:r>
            <a:r>
              <a:rPr lang="fr-FR" sz="2400" dirty="0" smtClean="0">
                <a:solidFill>
                  <a:srgbClr val="FF0000"/>
                </a:solidFill>
              </a:rPr>
              <a:t>: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fr-FR" sz="2400" dirty="0" smtClean="0"/>
              <a:t>Une </a:t>
            </a:r>
            <a:r>
              <a:rPr lang="fr-FR" sz="2400" dirty="0"/>
              <a:t>fonction est un morceau de code qui permet de résoudre un sous-problème du problème </a:t>
            </a:r>
            <a:r>
              <a:rPr lang="fr-FR" sz="2400" dirty="0" smtClean="0"/>
              <a:t>traité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fr-FR" sz="2400" dirty="0"/>
              <a:t>La décomposition du code en tâches et sous- tâches, le rend plus modulaire. </a:t>
            </a:r>
            <a:endParaRPr lang="fr-FR" sz="2400" dirty="0" smtClean="0"/>
          </a:p>
          <a:p>
            <a:pPr marL="3086100" lvl="6" indent="-342900">
              <a:buFont typeface="Wingdings" panose="05000000000000000000" pitchFamily="2" charset="2"/>
              <a:buChar char="ü"/>
            </a:pPr>
            <a:r>
              <a:rPr lang="fr-FR" sz="2400" dirty="0" smtClean="0"/>
              <a:t>Le </a:t>
            </a:r>
            <a:r>
              <a:rPr lang="fr-FR" sz="2400" dirty="0"/>
              <a:t>programme est plus clair, </a:t>
            </a:r>
            <a:endParaRPr lang="fr-FR" sz="2400" dirty="0" smtClean="0"/>
          </a:p>
          <a:p>
            <a:pPr marL="3086100" lvl="6" indent="-342900">
              <a:buFont typeface="Wingdings" panose="05000000000000000000" pitchFamily="2" charset="2"/>
              <a:buChar char="ü"/>
            </a:pPr>
            <a:r>
              <a:rPr lang="fr-FR" sz="2400" dirty="0" smtClean="0"/>
              <a:t> </a:t>
            </a:r>
            <a:r>
              <a:rPr lang="fr-FR" sz="2400" dirty="0"/>
              <a:t>plus lisible, </a:t>
            </a:r>
            <a:endParaRPr lang="fr-FR" sz="2400" dirty="0" smtClean="0"/>
          </a:p>
          <a:p>
            <a:pPr marL="3086100" lvl="6" indent="-342900">
              <a:buFont typeface="Wingdings" panose="05000000000000000000" pitchFamily="2" charset="2"/>
              <a:buChar char="ü"/>
            </a:pPr>
            <a:r>
              <a:rPr lang="fr-FR" sz="2400" dirty="0" smtClean="0"/>
              <a:t> </a:t>
            </a:r>
            <a:r>
              <a:rPr lang="fr-FR" sz="2400" dirty="0"/>
              <a:t>plus aisément modifiable… </a:t>
            </a:r>
            <a:endParaRPr lang="fr-FR" sz="2400" dirty="0">
              <a:solidFill>
                <a:srgbClr val="FF0000"/>
              </a:solidFill>
            </a:endParaRPr>
          </a:p>
        </p:txBody>
      </p:sp>
      <p:grpSp>
        <p:nvGrpSpPr>
          <p:cNvPr id="7" name="Groupe 6"/>
          <p:cNvGrpSpPr/>
          <p:nvPr/>
        </p:nvGrpSpPr>
        <p:grpSpPr>
          <a:xfrm>
            <a:off x="199785" y="359357"/>
            <a:ext cx="3439885" cy="923330"/>
            <a:chOff x="7473041" y="2939722"/>
            <a:chExt cx="3439885" cy="923330"/>
          </a:xfrm>
        </p:grpSpPr>
        <p:grpSp>
          <p:nvGrpSpPr>
            <p:cNvPr id="8" name="Groupe 7"/>
            <p:cNvGrpSpPr/>
            <p:nvPr/>
          </p:nvGrpSpPr>
          <p:grpSpPr>
            <a:xfrm>
              <a:off x="7473041" y="3015343"/>
              <a:ext cx="3439885" cy="827314"/>
              <a:chOff x="7473041" y="3015343"/>
              <a:chExt cx="3439885" cy="827314"/>
            </a:xfrm>
          </p:grpSpPr>
          <p:sp>
            <p:nvSpPr>
              <p:cNvPr id="10" name="Forme libre 9"/>
              <p:cNvSpPr/>
              <p:nvPr/>
            </p:nvSpPr>
            <p:spPr>
              <a:xfrm>
                <a:off x="7473041" y="3015343"/>
                <a:ext cx="682538" cy="827314"/>
              </a:xfrm>
              <a:custGeom>
                <a:avLst/>
                <a:gdLst>
                  <a:gd name="connsiteX0" fmla="*/ 413657 w 682538"/>
                  <a:gd name="connsiteY0" fmla="*/ 0 h 827314"/>
                  <a:gd name="connsiteX1" fmla="*/ 609147 w 682538"/>
                  <a:gd name="connsiteY1" fmla="*/ 0 h 827314"/>
                  <a:gd name="connsiteX2" fmla="*/ 640695 w 682538"/>
                  <a:gd name="connsiteY2" fmla="*/ 94376 h 827314"/>
                  <a:gd name="connsiteX3" fmla="*/ 682538 w 682538"/>
                  <a:gd name="connsiteY3" fmla="*/ 413657 h 827314"/>
                  <a:gd name="connsiteX4" fmla="*/ 640695 w 682538"/>
                  <a:gd name="connsiteY4" fmla="*/ 732938 h 827314"/>
                  <a:gd name="connsiteX5" fmla="*/ 609147 w 682538"/>
                  <a:gd name="connsiteY5" fmla="*/ 827314 h 827314"/>
                  <a:gd name="connsiteX6" fmla="*/ 413657 w 682538"/>
                  <a:gd name="connsiteY6" fmla="*/ 827314 h 827314"/>
                  <a:gd name="connsiteX7" fmla="*/ 0 w 682538"/>
                  <a:gd name="connsiteY7" fmla="*/ 413657 h 827314"/>
                  <a:gd name="connsiteX8" fmla="*/ 413657 w 6825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2538" h="827314">
                    <a:moveTo>
                      <a:pt x="413657" y="0"/>
                    </a:moveTo>
                    <a:lnTo>
                      <a:pt x="609147" y="0"/>
                    </a:lnTo>
                    <a:lnTo>
                      <a:pt x="640695" y="94376"/>
                    </a:lnTo>
                    <a:cubicBezTo>
                      <a:pt x="668130" y="197507"/>
                      <a:pt x="682538" y="304288"/>
                      <a:pt x="682538" y="413657"/>
                    </a:cubicBezTo>
                    <a:cubicBezTo>
                      <a:pt x="682538" y="523026"/>
                      <a:pt x="668130" y="629807"/>
                      <a:pt x="640695" y="732938"/>
                    </a:cubicBezTo>
                    <a:lnTo>
                      <a:pt x="609147" y="827314"/>
                    </a:lnTo>
                    <a:lnTo>
                      <a:pt x="413657" y="827314"/>
                    </a:lnTo>
                    <a:cubicBezTo>
                      <a:pt x="185201" y="827314"/>
                      <a:pt x="0" y="642113"/>
                      <a:pt x="0" y="413657"/>
                    </a:cubicBezTo>
                    <a:cubicBezTo>
                      <a:pt x="0" y="185201"/>
                      <a:pt x="185201" y="0"/>
                      <a:pt x="413657" y="0"/>
                    </a:cubicBezTo>
                    <a:close/>
                  </a:path>
                </a:pathLst>
              </a:cu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Forme libre 10"/>
              <p:cNvSpPr/>
              <p:nvPr/>
            </p:nvSpPr>
            <p:spPr>
              <a:xfrm>
                <a:off x="8082188" y="3015343"/>
                <a:ext cx="2830738" cy="827314"/>
              </a:xfrm>
              <a:custGeom>
                <a:avLst/>
                <a:gdLst>
                  <a:gd name="connsiteX0" fmla="*/ 0 w 2830738"/>
                  <a:gd name="connsiteY0" fmla="*/ 0 h 827314"/>
                  <a:gd name="connsiteX1" fmla="*/ 2417081 w 2830738"/>
                  <a:gd name="connsiteY1" fmla="*/ 0 h 827314"/>
                  <a:gd name="connsiteX2" fmla="*/ 2830738 w 2830738"/>
                  <a:gd name="connsiteY2" fmla="*/ 413657 h 827314"/>
                  <a:gd name="connsiteX3" fmla="*/ 2417081 w 2830738"/>
                  <a:gd name="connsiteY3" fmla="*/ 827314 h 827314"/>
                  <a:gd name="connsiteX4" fmla="*/ 0 w 2830738"/>
                  <a:gd name="connsiteY4" fmla="*/ 827314 h 827314"/>
                  <a:gd name="connsiteX5" fmla="*/ 31548 w 2830738"/>
                  <a:gd name="connsiteY5" fmla="*/ 732938 h 827314"/>
                  <a:gd name="connsiteX6" fmla="*/ 73391 w 2830738"/>
                  <a:gd name="connsiteY6" fmla="*/ 413657 h 827314"/>
                  <a:gd name="connsiteX7" fmla="*/ 31548 w 2830738"/>
                  <a:gd name="connsiteY7" fmla="*/ 94376 h 827314"/>
                  <a:gd name="connsiteX8" fmla="*/ 0 w 28307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0738" h="827314">
                    <a:moveTo>
                      <a:pt x="0" y="0"/>
                    </a:moveTo>
                    <a:lnTo>
                      <a:pt x="2417081" y="0"/>
                    </a:lnTo>
                    <a:cubicBezTo>
                      <a:pt x="2645537" y="0"/>
                      <a:pt x="2830738" y="185201"/>
                      <a:pt x="2830738" y="413657"/>
                    </a:cubicBezTo>
                    <a:cubicBezTo>
                      <a:pt x="2830738" y="642113"/>
                      <a:pt x="2645537" y="827314"/>
                      <a:pt x="2417081" y="827314"/>
                    </a:cubicBezTo>
                    <a:lnTo>
                      <a:pt x="0" y="827314"/>
                    </a:lnTo>
                    <a:lnTo>
                      <a:pt x="31548" y="732938"/>
                    </a:lnTo>
                    <a:cubicBezTo>
                      <a:pt x="58983" y="629807"/>
                      <a:pt x="73391" y="523026"/>
                      <a:pt x="73391" y="413657"/>
                    </a:cubicBezTo>
                    <a:cubicBezTo>
                      <a:pt x="73391" y="304288"/>
                      <a:pt x="58983" y="197507"/>
                      <a:pt x="31548" y="94376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Programmation procédurale</a:t>
                </a:r>
                <a:endParaRPr lang="fr-FR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9" name="Rectangle 8"/>
            <p:cNvSpPr/>
            <p:nvPr/>
          </p:nvSpPr>
          <p:spPr>
            <a:xfrm>
              <a:off x="7546464" y="2939722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2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e 11"/>
          <p:cNvGrpSpPr/>
          <p:nvPr/>
        </p:nvGrpSpPr>
        <p:grpSpPr>
          <a:xfrm>
            <a:off x="379079" y="256486"/>
            <a:ext cx="3439885" cy="923330"/>
            <a:chOff x="6790504" y="3918278"/>
            <a:chExt cx="3439885" cy="923330"/>
          </a:xfrm>
        </p:grpSpPr>
        <p:sp>
          <p:nvSpPr>
            <p:cNvPr id="13" name="Forme libre 12"/>
            <p:cNvSpPr/>
            <p:nvPr/>
          </p:nvSpPr>
          <p:spPr>
            <a:xfrm>
              <a:off x="6790504" y="4014294"/>
              <a:ext cx="1218148" cy="806418"/>
            </a:xfrm>
            <a:custGeom>
              <a:avLst/>
              <a:gdLst>
                <a:gd name="connsiteX0" fmla="*/ 413657 w 1218148"/>
                <a:gd name="connsiteY0" fmla="*/ 0 h 806418"/>
                <a:gd name="connsiteX1" fmla="*/ 1218148 w 1218148"/>
                <a:gd name="connsiteY1" fmla="*/ 0 h 806418"/>
                <a:gd name="connsiteX2" fmla="*/ 1203223 w 1218148"/>
                <a:gd name="connsiteY2" fmla="*/ 31366 h 806418"/>
                <a:gd name="connsiteX3" fmla="*/ 457027 w 1218148"/>
                <a:gd name="connsiteY3" fmla="*/ 728387 h 806418"/>
                <a:gd name="connsiteX4" fmla="*/ 290047 w 1218148"/>
                <a:gd name="connsiteY4" fmla="*/ 806418 h 806418"/>
                <a:gd name="connsiteX5" fmla="*/ 252643 w 1218148"/>
                <a:gd name="connsiteY5" fmla="*/ 794807 h 806418"/>
                <a:gd name="connsiteX6" fmla="*/ 0 w 1218148"/>
                <a:gd name="connsiteY6" fmla="*/ 413657 h 806418"/>
                <a:gd name="connsiteX7" fmla="*/ 413657 w 1218148"/>
                <a:gd name="connsiteY7" fmla="*/ 0 h 806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148" h="806418">
                  <a:moveTo>
                    <a:pt x="413657" y="0"/>
                  </a:moveTo>
                  <a:lnTo>
                    <a:pt x="1218148" y="0"/>
                  </a:lnTo>
                  <a:lnTo>
                    <a:pt x="1203223" y="31366"/>
                  </a:lnTo>
                  <a:cubicBezTo>
                    <a:pt x="1046893" y="315670"/>
                    <a:pt x="785738" y="557567"/>
                    <a:pt x="457027" y="728387"/>
                  </a:cubicBezTo>
                  <a:lnTo>
                    <a:pt x="290047" y="806418"/>
                  </a:lnTo>
                  <a:lnTo>
                    <a:pt x="252643" y="794807"/>
                  </a:lnTo>
                  <a:cubicBezTo>
                    <a:pt x="104176" y="732010"/>
                    <a:pt x="0" y="584999"/>
                    <a:pt x="0" y="413657"/>
                  </a:cubicBezTo>
                  <a:cubicBezTo>
                    <a:pt x="0" y="185201"/>
                    <a:pt x="185201" y="0"/>
                    <a:pt x="413657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14" name="Groupe 13"/>
            <p:cNvGrpSpPr/>
            <p:nvPr/>
          </p:nvGrpSpPr>
          <p:grpSpPr>
            <a:xfrm>
              <a:off x="6812688" y="3918278"/>
              <a:ext cx="3417701" cy="923330"/>
              <a:chOff x="6812688" y="3918278"/>
              <a:chExt cx="3417701" cy="923330"/>
            </a:xfrm>
          </p:grpSpPr>
          <p:sp>
            <p:nvSpPr>
              <p:cNvPr id="15" name="Forme libre 14"/>
              <p:cNvSpPr/>
              <p:nvPr/>
            </p:nvSpPr>
            <p:spPr>
              <a:xfrm>
                <a:off x="7080551" y="4014294"/>
                <a:ext cx="3149838" cy="827314"/>
              </a:xfrm>
              <a:custGeom>
                <a:avLst/>
                <a:gdLst>
                  <a:gd name="connsiteX0" fmla="*/ 928101 w 3149838"/>
                  <a:gd name="connsiteY0" fmla="*/ 0 h 827314"/>
                  <a:gd name="connsiteX1" fmla="*/ 2736181 w 3149838"/>
                  <a:gd name="connsiteY1" fmla="*/ 0 h 827314"/>
                  <a:gd name="connsiteX2" fmla="*/ 3149838 w 3149838"/>
                  <a:gd name="connsiteY2" fmla="*/ 413657 h 827314"/>
                  <a:gd name="connsiteX3" fmla="*/ 2736181 w 3149838"/>
                  <a:gd name="connsiteY3" fmla="*/ 827314 h 827314"/>
                  <a:gd name="connsiteX4" fmla="*/ 123610 w 3149838"/>
                  <a:gd name="connsiteY4" fmla="*/ 827314 h 827314"/>
                  <a:gd name="connsiteX5" fmla="*/ 40244 w 3149838"/>
                  <a:gd name="connsiteY5" fmla="*/ 818910 h 827314"/>
                  <a:gd name="connsiteX6" fmla="*/ 0 w 3149838"/>
                  <a:gd name="connsiteY6" fmla="*/ 806418 h 827314"/>
                  <a:gd name="connsiteX7" fmla="*/ 166980 w 3149838"/>
                  <a:gd name="connsiteY7" fmla="*/ 728387 h 827314"/>
                  <a:gd name="connsiteX8" fmla="*/ 913176 w 3149838"/>
                  <a:gd name="connsiteY8" fmla="*/ 31366 h 827314"/>
                  <a:gd name="connsiteX9" fmla="*/ 928101 w 3149838"/>
                  <a:gd name="connsiteY9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838" h="827314">
                    <a:moveTo>
                      <a:pt x="928101" y="0"/>
                    </a:moveTo>
                    <a:lnTo>
                      <a:pt x="2736181" y="0"/>
                    </a:lnTo>
                    <a:cubicBezTo>
                      <a:pt x="2964637" y="0"/>
                      <a:pt x="3149838" y="185201"/>
                      <a:pt x="3149838" y="413657"/>
                    </a:cubicBezTo>
                    <a:cubicBezTo>
                      <a:pt x="3149838" y="642113"/>
                      <a:pt x="2964637" y="827314"/>
                      <a:pt x="2736181" y="827314"/>
                    </a:cubicBezTo>
                    <a:lnTo>
                      <a:pt x="123610" y="827314"/>
                    </a:lnTo>
                    <a:cubicBezTo>
                      <a:pt x="95053" y="827314"/>
                      <a:pt x="67172" y="824420"/>
                      <a:pt x="40244" y="818910"/>
                    </a:cubicBezTo>
                    <a:lnTo>
                      <a:pt x="0" y="806418"/>
                    </a:lnTo>
                    <a:lnTo>
                      <a:pt x="166980" y="728387"/>
                    </a:lnTo>
                    <a:cubicBezTo>
                      <a:pt x="495691" y="557567"/>
                      <a:pt x="756846" y="315670"/>
                      <a:pt x="913176" y="31366"/>
                    </a:cubicBezTo>
                    <a:lnTo>
                      <a:pt x="9281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Principe</a:t>
                </a:r>
                <a:endParaRPr lang="fr-FR" dirty="0"/>
              </a:p>
            </p:txBody>
          </p:sp>
          <p:sp>
            <p:nvSpPr>
              <p:cNvPr id="16" name="Rectangle 15"/>
              <p:cNvSpPr/>
              <p:nvPr/>
            </p:nvSpPr>
            <p:spPr>
              <a:xfrm>
                <a:off x="6812688" y="3918278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dirty="0">
                    <a:ln w="0"/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3</a:t>
                </a:r>
                <a:endParaRPr lang="fr-FR" sz="5400" b="0" cap="none" spc="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17" name="ZoneTexte 16"/>
          <p:cNvSpPr txBox="1"/>
          <p:nvPr/>
        </p:nvSpPr>
        <p:spPr>
          <a:xfrm>
            <a:off x="556726" y="1637947"/>
            <a:ext cx="11287125" cy="2677656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</a:gradFill>
          <a:effectLst>
            <a:outerShdw blurRad="50800" dist="50800" dir="5400000" sx="98000" sy="98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400" dirty="0" smtClean="0"/>
              <a:t> Le principe est : </a:t>
            </a:r>
          </a:p>
          <a:p>
            <a:pPr lvl="3" indent="0">
              <a:buFont typeface="Wingdings" panose="05000000000000000000" pitchFamily="2" charset="2"/>
              <a:buNone/>
            </a:pPr>
            <a:r>
              <a:rPr lang="fr-FR" sz="2400" dirty="0" smtClean="0"/>
              <a:t>-d'avoir initialiser le plan du jeu</a:t>
            </a:r>
          </a:p>
          <a:p>
            <a:pPr lvl="3" indent="0">
              <a:buFont typeface="Wingdings" panose="05000000000000000000" pitchFamily="2" charset="2"/>
              <a:buNone/>
            </a:pPr>
            <a:r>
              <a:rPr lang="fr-FR" sz="2400" dirty="0" smtClean="0"/>
              <a:t>-choisir le mode de jeu ( mono ou duo )</a:t>
            </a:r>
          </a:p>
          <a:p>
            <a:pPr lvl="3" indent="0">
              <a:buFont typeface="Wingdings" panose="05000000000000000000" pitchFamily="2" charset="2"/>
              <a:buNone/>
            </a:pPr>
            <a:r>
              <a:rPr lang="fr-FR" sz="2400" dirty="0" smtClean="0"/>
              <a:t>-choisir qui va commencer le premier </a:t>
            </a:r>
          </a:p>
          <a:p>
            <a:pPr lvl="3" indent="0">
              <a:buFont typeface="Wingdings" panose="05000000000000000000" pitchFamily="2" charset="2"/>
              <a:buNone/>
            </a:pPr>
            <a:r>
              <a:rPr lang="fr-FR" sz="2400" dirty="0" smtClean="0"/>
              <a:t>-le jeu commence : choisir la colonne souhaiter </a:t>
            </a:r>
          </a:p>
          <a:p>
            <a:pPr lvl="3" indent="0">
              <a:buFont typeface="Wingdings" panose="05000000000000000000" pitchFamily="2" charset="2"/>
              <a:buNone/>
            </a:pPr>
            <a:r>
              <a:rPr lang="fr-FR" sz="2400" dirty="0" smtClean="0"/>
              <a:t>-donne le tour a votre adversaire qui va a son tour choisir une colonne </a:t>
            </a:r>
          </a:p>
          <a:p>
            <a:pPr lvl="3" indent="0">
              <a:buFont typeface="Wingdings" panose="05000000000000000000" pitchFamily="2" charset="2"/>
              <a:buNone/>
            </a:pPr>
            <a:endParaRPr lang="fr-FR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e 19"/>
          <p:cNvGrpSpPr/>
          <p:nvPr/>
        </p:nvGrpSpPr>
        <p:grpSpPr>
          <a:xfrm>
            <a:off x="218225" y="406069"/>
            <a:ext cx="3457303" cy="923330"/>
            <a:chOff x="6790504" y="2016392"/>
            <a:chExt cx="3457303" cy="923330"/>
          </a:xfrm>
        </p:grpSpPr>
        <p:grpSp>
          <p:nvGrpSpPr>
            <p:cNvPr id="21" name="Groupe 20"/>
            <p:cNvGrpSpPr/>
            <p:nvPr/>
          </p:nvGrpSpPr>
          <p:grpSpPr>
            <a:xfrm>
              <a:off x="6790504" y="2025101"/>
              <a:ext cx="3457303" cy="827314"/>
              <a:chOff x="6790504" y="2025101"/>
              <a:chExt cx="3457303" cy="827314"/>
            </a:xfrm>
          </p:grpSpPr>
          <p:sp>
            <p:nvSpPr>
              <p:cNvPr id="23" name="Forme libre 22"/>
              <p:cNvSpPr/>
              <p:nvPr/>
            </p:nvSpPr>
            <p:spPr>
              <a:xfrm>
                <a:off x="6790504" y="2037288"/>
                <a:ext cx="1218147" cy="806418"/>
              </a:xfrm>
              <a:custGeom>
                <a:avLst/>
                <a:gdLst>
                  <a:gd name="connsiteX0" fmla="*/ 290047 w 1218147"/>
                  <a:gd name="connsiteY0" fmla="*/ 0 h 806418"/>
                  <a:gd name="connsiteX1" fmla="*/ 457027 w 1218147"/>
                  <a:gd name="connsiteY1" fmla="*/ 78031 h 806418"/>
                  <a:gd name="connsiteX2" fmla="*/ 1203223 w 1218147"/>
                  <a:gd name="connsiteY2" fmla="*/ 775053 h 806418"/>
                  <a:gd name="connsiteX3" fmla="*/ 1218147 w 1218147"/>
                  <a:gd name="connsiteY3" fmla="*/ 806418 h 806418"/>
                  <a:gd name="connsiteX4" fmla="*/ 413657 w 1218147"/>
                  <a:gd name="connsiteY4" fmla="*/ 806418 h 806418"/>
                  <a:gd name="connsiteX5" fmla="*/ 0 w 1218147"/>
                  <a:gd name="connsiteY5" fmla="*/ 392761 h 806418"/>
                  <a:gd name="connsiteX6" fmla="*/ 252643 w 1218147"/>
                  <a:gd name="connsiteY6" fmla="*/ 11611 h 806418"/>
                  <a:gd name="connsiteX7" fmla="*/ 290047 w 1218147"/>
                  <a:gd name="connsiteY7" fmla="*/ 0 h 806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18147" h="806418">
                    <a:moveTo>
                      <a:pt x="290047" y="0"/>
                    </a:moveTo>
                    <a:lnTo>
                      <a:pt x="457027" y="78031"/>
                    </a:lnTo>
                    <a:cubicBezTo>
                      <a:pt x="785738" y="248851"/>
                      <a:pt x="1046893" y="490748"/>
                      <a:pt x="1203223" y="775053"/>
                    </a:cubicBezTo>
                    <a:lnTo>
                      <a:pt x="1218147" y="806418"/>
                    </a:lnTo>
                    <a:lnTo>
                      <a:pt x="413657" y="806418"/>
                    </a:lnTo>
                    <a:cubicBezTo>
                      <a:pt x="185201" y="806418"/>
                      <a:pt x="0" y="621217"/>
                      <a:pt x="0" y="392761"/>
                    </a:cubicBezTo>
                    <a:cubicBezTo>
                      <a:pt x="0" y="221419"/>
                      <a:pt x="104176" y="74408"/>
                      <a:pt x="252643" y="11611"/>
                    </a:cubicBezTo>
                    <a:lnTo>
                      <a:pt x="290047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>
                  <a:solidFill>
                    <a:srgbClr val="FFFF00"/>
                  </a:solidFill>
                </a:endParaRPr>
              </a:p>
            </p:txBody>
          </p:sp>
          <p:sp>
            <p:nvSpPr>
              <p:cNvPr id="24" name="Forme libre 23"/>
              <p:cNvSpPr/>
              <p:nvPr/>
            </p:nvSpPr>
            <p:spPr>
              <a:xfrm>
                <a:off x="7097969" y="2025101"/>
                <a:ext cx="3149838" cy="827314"/>
              </a:xfrm>
              <a:custGeom>
                <a:avLst/>
                <a:gdLst>
                  <a:gd name="connsiteX0" fmla="*/ 123610 w 3149838"/>
                  <a:gd name="connsiteY0" fmla="*/ 0 h 827314"/>
                  <a:gd name="connsiteX1" fmla="*/ 2736181 w 3149838"/>
                  <a:gd name="connsiteY1" fmla="*/ 0 h 827314"/>
                  <a:gd name="connsiteX2" fmla="*/ 3149838 w 3149838"/>
                  <a:gd name="connsiteY2" fmla="*/ 413657 h 827314"/>
                  <a:gd name="connsiteX3" fmla="*/ 2736181 w 3149838"/>
                  <a:gd name="connsiteY3" fmla="*/ 827314 h 827314"/>
                  <a:gd name="connsiteX4" fmla="*/ 928100 w 3149838"/>
                  <a:gd name="connsiteY4" fmla="*/ 827314 h 827314"/>
                  <a:gd name="connsiteX5" fmla="*/ 913176 w 3149838"/>
                  <a:gd name="connsiteY5" fmla="*/ 795949 h 827314"/>
                  <a:gd name="connsiteX6" fmla="*/ 166980 w 3149838"/>
                  <a:gd name="connsiteY6" fmla="*/ 98927 h 827314"/>
                  <a:gd name="connsiteX7" fmla="*/ 0 w 3149838"/>
                  <a:gd name="connsiteY7" fmla="*/ 20896 h 827314"/>
                  <a:gd name="connsiteX8" fmla="*/ 40244 w 3149838"/>
                  <a:gd name="connsiteY8" fmla="*/ 8404 h 827314"/>
                  <a:gd name="connsiteX9" fmla="*/ 123610 w 3149838"/>
                  <a:gd name="connsiteY9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838" h="827314">
                    <a:moveTo>
                      <a:pt x="123610" y="0"/>
                    </a:moveTo>
                    <a:lnTo>
                      <a:pt x="2736181" y="0"/>
                    </a:lnTo>
                    <a:cubicBezTo>
                      <a:pt x="2964637" y="0"/>
                      <a:pt x="3149838" y="185201"/>
                      <a:pt x="3149838" y="413657"/>
                    </a:cubicBezTo>
                    <a:cubicBezTo>
                      <a:pt x="3149838" y="642113"/>
                      <a:pt x="2964637" y="827314"/>
                      <a:pt x="2736181" y="827314"/>
                    </a:cubicBezTo>
                    <a:lnTo>
                      <a:pt x="928100" y="827314"/>
                    </a:lnTo>
                    <a:lnTo>
                      <a:pt x="913176" y="795949"/>
                    </a:lnTo>
                    <a:cubicBezTo>
                      <a:pt x="756846" y="511644"/>
                      <a:pt x="495691" y="269747"/>
                      <a:pt x="166980" y="98927"/>
                    </a:cubicBezTo>
                    <a:lnTo>
                      <a:pt x="0" y="20896"/>
                    </a:lnTo>
                    <a:lnTo>
                      <a:pt x="40244" y="8404"/>
                    </a:lnTo>
                    <a:cubicBezTo>
                      <a:pt x="67172" y="2894"/>
                      <a:pt x="95053" y="0"/>
                      <a:pt x="123610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Problemes</a:t>
                </a:r>
              </a:p>
            </p:txBody>
          </p:sp>
        </p:grpSp>
        <p:sp>
          <p:nvSpPr>
            <p:cNvPr id="22" name="Rectangle 21"/>
            <p:cNvSpPr/>
            <p:nvPr/>
          </p:nvSpPr>
          <p:spPr>
            <a:xfrm>
              <a:off x="6863853" y="2016392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4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8" name="ZoneTexte 7"/>
          <p:cNvSpPr txBox="1"/>
          <p:nvPr/>
        </p:nvSpPr>
        <p:spPr>
          <a:xfrm>
            <a:off x="544645" y="1329399"/>
            <a:ext cx="11287125" cy="5262979"/>
          </a:xfrm>
          <a:prstGeom prst="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path path="circle">
              <a:fillToRect l="50000" t="50000" r="50000" b="50000"/>
            </a:path>
          </a:gradFill>
          <a:effectLst>
            <a:outerShdw blurRad="50800" dist="50800" dir="5400000" sx="98000" sy="98000" algn="ctr" rotWithShape="0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fr-FR" sz="2400" dirty="0" smtClean="0"/>
              <a:t>Il faut diviser la problématique en des sous-problèmes :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sz="2400" dirty="0" smtClean="0"/>
              <a:t>Il faut avoir un code qui se répéter pour assurer la continuité du jeu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sz="2400" dirty="0" smtClean="0"/>
              <a:t>S’assurer que la colonne enter par le joueur :</a:t>
            </a:r>
          </a:p>
          <a:p>
            <a:pPr marL="2743200" lvl="5" indent="-457200">
              <a:buFont typeface="+mj-lt"/>
              <a:buAutoNum type="arabicPeriod"/>
            </a:pPr>
            <a:r>
              <a:rPr lang="fr-FR" sz="2400" dirty="0" smtClean="0"/>
              <a:t>Appartient au intervalle (1,7)</a:t>
            </a:r>
          </a:p>
          <a:p>
            <a:pPr marL="2743200" lvl="5" indent="-457200">
              <a:buFont typeface="+mj-lt"/>
              <a:buAutoNum type="arabicPeriod"/>
            </a:pPr>
            <a:r>
              <a:rPr lang="fr-FR" sz="2400" dirty="0" smtClean="0"/>
              <a:t>Et que la colonne encore incomplet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sz="2400" dirty="0" smtClean="0"/>
              <a:t>Insérer la boule au plus basse position possible 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sz="2400" dirty="0" smtClean="0"/>
              <a:t>Vérifier s’il y a un vainqueur :</a:t>
            </a:r>
          </a:p>
          <a:p>
            <a:pPr marL="2743200" lvl="5" indent="-457200">
              <a:buFont typeface="+mj-lt"/>
              <a:buAutoNum type="arabicPeriod"/>
            </a:pPr>
            <a:r>
              <a:rPr lang="fr-FR" sz="2400" dirty="0" smtClean="0"/>
              <a:t>Si oui : on le félicite et on lui demande </a:t>
            </a:r>
          </a:p>
          <a:p>
            <a:pPr lvl="5"/>
            <a:r>
              <a:rPr lang="fr-FR" sz="2400" dirty="0" smtClean="0"/>
              <a:t>	s’il veux répéter un autre match 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sz="2400" dirty="0" smtClean="0"/>
              <a:t>Vérifier si la liste est encore incomplète :</a:t>
            </a:r>
          </a:p>
          <a:p>
            <a:pPr marL="2743200" lvl="5" indent="-457200">
              <a:buFont typeface="+mj-lt"/>
              <a:buAutoNum type="arabicPeriod"/>
            </a:pPr>
            <a:r>
              <a:rPr lang="fr-FR" sz="2400" dirty="0" smtClean="0"/>
              <a:t>Si non le match se termine avec égalité </a:t>
            </a:r>
            <a:r>
              <a:rPr lang="fr-FR" sz="2400" dirty="0"/>
              <a:t>et on lui demande </a:t>
            </a:r>
          </a:p>
          <a:p>
            <a:pPr lvl="5"/>
            <a:r>
              <a:rPr lang="fr-FR" sz="2400" dirty="0"/>
              <a:t>	s’il veux répéter un autre </a:t>
            </a:r>
            <a:r>
              <a:rPr lang="fr-FR" sz="2400" dirty="0" smtClean="0"/>
              <a:t>match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sz="2400" dirty="0" smtClean="0"/>
              <a:t>A tout moment on peut quitter le jeu </a:t>
            </a:r>
          </a:p>
          <a:p>
            <a:pPr marL="914400" lvl="1" indent="-457200">
              <a:buFont typeface="+mj-lt"/>
              <a:buAutoNum type="arabicPeriod"/>
            </a:pPr>
            <a:r>
              <a:rPr lang="fr-FR" sz="2400" dirty="0" smtClean="0"/>
              <a:t>Sinon on passe le tour au deuxième joueur et </a:t>
            </a:r>
            <a:r>
              <a:rPr lang="fr-FR" sz="2400" dirty="0" err="1" smtClean="0"/>
              <a:t>repete</a:t>
            </a:r>
            <a:r>
              <a:rPr lang="fr-FR" sz="2400" dirty="0" smtClean="0"/>
              <a:t> la même chose </a:t>
            </a:r>
            <a:endParaRPr lang="fr-FR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/>
          <p:cNvGrpSpPr/>
          <p:nvPr/>
        </p:nvGrpSpPr>
        <p:grpSpPr>
          <a:xfrm>
            <a:off x="217715" y="367632"/>
            <a:ext cx="3439885" cy="923330"/>
            <a:chOff x="7473041" y="2939722"/>
            <a:chExt cx="3439885" cy="923330"/>
          </a:xfrm>
        </p:grpSpPr>
        <p:grpSp>
          <p:nvGrpSpPr>
            <p:cNvPr id="8" name="Groupe 7"/>
            <p:cNvGrpSpPr/>
            <p:nvPr/>
          </p:nvGrpSpPr>
          <p:grpSpPr>
            <a:xfrm>
              <a:off x="7473041" y="3015343"/>
              <a:ext cx="3439885" cy="827314"/>
              <a:chOff x="7473041" y="3015343"/>
              <a:chExt cx="3439885" cy="827314"/>
            </a:xfrm>
          </p:grpSpPr>
          <p:sp>
            <p:nvSpPr>
              <p:cNvPr id="10" name="Forme libre 9"/>
              <p:cNvSpPr/>
              <p:nvPr/>
            </p:nvSpPr>
            <p:spPr>
              <a:xfrm>
                <a:off x="7473041" y="3015343"/>
                <a:ext cx="682538" cy="827314"/>
              </a:xfrm>
              <a:custGeom>
                <a:avLst/>
                <a:gdLst>
                  <a:gd name="connsiteX0" fmla="*/ 413657 w 682538"/>
                  <a:gd name="connsiteY0" fmla="*/ 0 h 827314"/>
                  <a:gd name="connsiteX1" fmla="*/ 609147 w 682538"/>
                  <a:gd name="connsiteY1" fmla="*/ 0 h 827314"/>
                  <a:gd name="connsiteX2" fmla="*/ 640695 w 682538"/>
                  <a:gd name="connsiteY2" fmla="*/ 94376 h 827314"/>
                  <a:gd name="connsiteX3" fmla="*/ 682538 w 682538"/>
                  <a:gd name="connsiteY3" fmla="*/ 413657 h 827314"/>
                  <a:gd name="connsiteX4" fmla="*/ 640695 w 682538"/>
                  <a:gd name="connsiteY4" fmla="*/ 732938 h 827314"/>
                  <a:gd name="connsiteX5" fmla="*/ 609147 w 682538"/>
                  <a:gd name="connsiteY5" fmla="*/ 827314 h 827314"/>
                  <a:gd name="connsiteX6" fmla="*/ 413657 w 682538"/>
                  <a:gd name="connsiteY6" fmla="*/ 827314 h 827314"/>
                  <a:gd name="connsiteX7" fmla="*/ 0 w 682538"/>
                  <a:gd name="connsiteY7" fmla="*/ 413657 h 827314"/>
                  <a:gd name="connsiteX8" fmla="*/ 413657 w 6825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2538" h="827314">
                    <a:moveTo>
                      <a:pt x="413657" y="0"/>
                    </a:moveTo>
                    <a:lnTo>
                      <a:pt x="609147" y="0"/>
                    </a:lnTo>
                    <a:lnTo>
                      <a:pt x="640695" y="94376"/>
                    </a:lnTo>
                    <a:cubicBezTo>
                      <a:pt x="668130" y="197507"/>
                      <a:pt x="682538" y="304288"/>
                      <a:pt x="682538" y="413657"/>
                    </a:cubicBezTo>
                    <a:cubicBezTo>
                      <a:pt x="682538" y="523026"/>
                      <a:pt x="668130" y="629807"/>
                      <a:pt x="640695" y="732938"/>
                    </a:cubicBezTo>
                    <a:lnTo>
                      <a:pt x="609147" y="827314"/>
                    </a:lnTo>
                    <a:lnTo>
                      <a:pt x="413657" y="827314"/>
                    </a:lnTo>
                    <a:cubicBezTo>
                      <a:pt x="185201" y="827314"/>
                      <a:pt x="0" y="642113"/>
                      <a:pt x="0" y="413657"/>
                    </a:cubicBezTo>
                    <a:cubicBezTo>
                      <a:pt x="0" y="185201"/>
                      <a:pt x="185201" y="0"/>
                      <a:pt x="4136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Forme libre 10"/>
              <p:cNvSpPr/>
              <p:nvPr/>
            </p:nvSpPr>
            <p:spPr>
              <a:xfrm>
                <a:off x="8082188" y="3015343"/>
                <a:ext cx="2830738" cy="827314"/>
              </a:xfrm>
              <a:custGeom>
                <a:avLst/>
                <a:gdLst>
                  <a:gd name="connsiteX0" fmla="*/ 0 w 2830738"/>
                  <a:gd name="connsiteY0" fmla="*/ 0 h 827314"/>
                  <a:gd name="connsiteX1" fmla="*/ 2417081 w 2830738"/>
                  <a:gd name="connsiteY1" fmla="*/ 0 h 827314"/>
                  <a:gd name="connsiteX2" fmla="*/ 2830738 w 2830738"/>
                  <a:gd name="connsiteY2" fmla="*/ 413657 h 827314"/>
                  <a:gd name="connsiteX3" fmla="*/ 2417081 w 2830738"/>
                  <a:gd name="connsiteY3" fmla="*/ 827314 h 827314"/>
                  <a:gd name="connsiteX4" fmla="*/ 0 w 2830738"/>
                  <a:gd name="connsiteY4" fmla="*/ 827314 h 827314"/>
                  <a:gd name="connsiteX5" fmla="*/ 31548 w 2830738"/>
                  <a:gd name="connsiteY5" fmla="*/ 732938 h 827314"/>
                  <a:gd name="connsiteX6" fmla="*/ 73391 w 2830738"/>
                  <a:gd name="connsiteY6" fmla="*/ 413657 h 827314"/>
                  <a:gd name="connsiteX7" fmla="*/ 31548 w 2830738"/>
                  <a:gd name="connsiteY7" fmla="*/ 94376 h 827314"/>
                  <a:gd name="connsiteX8" fmla="*/ 0 w 28307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0738" h="827314">
                    <a:moveTo>
                      <a:pt x="0" y="0"/>
                    </a:moveTo>
                    <a:lnTo>
                      <a:pt x="2417081" y="0"/>
                    </a:lnTo>
                    <a:cubicBezTo>
                      <a:pt x="2645537" y="0"/>
                      <a:pt x="2830738" y="185201"/>
                      <a:pt x="2830738" y="413657"/>
                    </a:cubicBezTo>
                    <a:cubicBezTo>
                      <a:pt x="2830738" y="642113"/>
                      <a:pt x="2645537" y="827314"/>
                      <a:pt x="2417081" y="827314"/>
                    </a:cubicBezTo>
                    <a:lnTo>
                      <a:pt x="0" y="827314"/>
                    </a:lnTo>
                    <a:lnTo>
                      <a:pt x="31548" y="732938"/>
                    </a:lnTo>
                    <a:cubicBezTo>
                      <a:pt x="58983" y="629807"/>
                      <a:pt x="73391" y="523026"/>
                      <a:pt x="73391" y="413657"/>
                    </a:cubicBezTo>
                    <a:cubicBezTo>
                      <a:pt x="73391" y="304288"/>
                      <a:pt x="58983" y="197507"/>
                      <a:pt x="31548" y="94376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Code principale</a:t>
                </a:r>
              </a:p>
            </p:txBody>
          </p:sp>
        </p:grpSp>
        <p:sp>
          <p:nvSpPr>
            <p:cNvPr id="9" name="Rectangle 8"/>
            <p:cNvSpPr/>
            <p:nvPr/>
          </p:nvSpPr>
          <p:spPr>
            <a:xfrm>
              <a:off x="7546464" y="2939722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5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69771" y="1816553"/>
            <a:ext cx="4976327" cy="3498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258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/>
          <p:cNvGrpSpPr/>
          <p:nvPr/>
        </p:nvGrpSpPr>
        <p:grpSpPr>
          <a:xfrm>
            <a:off x="248708" y="332463"/>
            <a:ext cx="3439885" cy="923330"/>
            <a:chOff x="7473041" y="2939722"/>
            <a:chExt cx="3439885" cy="923330"/>
          </a:xfrm>
        </p:grpSpPr>
        <p:grpSp>
          <p:nvGrpSpPr>
            <p:cNvPr id="8" name="Groupe 7"/>
            <p:cNvGrpSpPr/>
            <p:nvPr/>
          </p:nvGrpSpPr>
          <p:grpSpPr>
            <a:xfrm>
              <a:off x="7473041" y="3015343"/>
              <a:ext cx="3439885" cy="827314"/>
              <a:chOff x="7473041" y="3015343"/>
              <a:chExt cx="3439885" cy="827314"/>
            </a:xfrm>
          </p:grpSpPr>
          <p:sp>
            <p:nvSpPr>
              <p:cNvPr id="10" name="Forme libre 9"/>
              <p:cNvSpPr/>
              <p:nvPr/>
            </p:nvSpPr>
            <p:spPr>
              <a:xfrm>
                <a:off x="7473041" y="3015343"/>
                <a:ext cx="682538" cy="827314"/>
              </a:xfrm>
              <a:custGeom>
                <a:avLst/>
                <a:gdLst>
                  <a:gd name="connsiteX0" fmla="*/ 413657 w 682538"/>
                  <a:gd name="connsiteY0" fmla="*/ 0 h 827314"/>
                  <a:gd name="connsiteX1" fmla="*/ 609147 w 682538"/>
                  <a:gd name="connsiteY1" fmla="*/ 0 h 827314"/>
                  <a:gd name="connsiteX2" fmla="*/ 640695 w 682538"/>
                  <a:gd name="connsiteY2" fmla="*/ 94376 h 827314"/>
                  <a:gd name="connsiteX3" fmla="*/ 682538 w 682538"/>
                  <a:gd name="connsiteY3" fmla="*/ 413657 h 827314"/>
                  <a:gd name="connsiteX4" fmla="*/ 640695 w 682538"/>
                  <a:gd name="connsiteY4" fmla="*/ 732938 h 827314"/>
                  <a:gd name="connsiteX5" fmla="*/ 609147 w 682538"/>
                  <a:gd name="connsiteY5" fmla="*/ 827314 h 827314"/>
                  <a:gd name="connsiteX6" fmla="*/ 413657 w 682538"/>
                  <a:gd name="connsiteY6" fmla="*/ 827314 h 827314"/>
                  <a:gd name="connsiteX7" fmla="*/ 0 w 682538"/>
                  <a:gd name="connsiteY7" fmla="*/ 413657 h 827314"/>
                  <a:gd name="connsiteX8" fmla="*/ 413657 w 6825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2538" h="827314">
                    <a:moveTo>
                      <a:pt x="413657" y="0"/>
                    </a:moveTo>
                    <a:lnTo>
                      <a:pt x="609147" y="0"/>
                    </a:lnTo>
                    <a:lnTo>
                      <a:pt x="640695" y="94376"/>
                    </a:lnTo>
                    <a:cubicBezTo>
                      <a:pt x="668130" y="197507"/>
                      <a:pt x="682538" y="304288"/>
                      <a:pt x="682538" y="413657"/>
                    </a:cubicBezTo>
                    <a:cubicBezTo>
                      <a:pt x="682538" y="523026"/>
                      <a:pt x="668130" y="629807"/>
                      <a:pt x="640695" y="732938"/>
                    </a:cubicBezTo>
                    <a:lnTo>
                      <a:pt x="609147" y="827314"/>
                    </a:lnTo>
                    <a:lnTo>
                      <a:pt x="413657" y="827314"/>
                    </a:lnTo>
                    <a:cubicBezTo>
                      <a:pt x="185201" y="827314"/>
                      <a:pt x="0" y="642113"/>
                      <a:pt x="0" y="413657"/>
                    </a:cubicBezTo>
                    <a:cubicBezTo>
                      <a:pt x="0" y="185201"/>
                      <a:pt x="185201" y="0"/>
                      <a:pt x="4136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Forme libre 10"/>
              <p:cNvSpPr/>
              <p:nvPr/>
            </p:nvSpPr>
            <p:spPr>
              <a:xfrm>
                <a:off x="8082188" y="3015343"/>
                <a:ext cx="2830738" cy="827314"/>
              </a:xfrm>
              <a:custGeom>
                <a:avLst/>
                <a:gdLst>
                  <a:gd name="connsiteX0" fmla="*/ 0 w 2830738"/>
                  <a:gd name="connsiteY0" fmla="*/ 0 h 827314"/>
                  <a:gd name="connsiteX1" fmla="*/ 2417081 w 2830738"/>
                  <a:gd name="connsiteY1" fmla="*/ 0 h 827314"/>
                  <a:gd name="connsiteX2" fmla="*/ 2830738 w 2830738"/>
                  <a:gd name="connsiteY2" fmla="*/ 413657 h 827314"/>
                  <a:gd name="connsiteX3" fmla="*/ 2417081 w 2830738"/>
                  <a:gd name="connsiteY3" fmla="*/ 827314 h 827314"/>
                  <a:gd name="connsiteX4" fmla="*/ 0 w 2830738"/>
                  <a:gd name="connsiteY4" fmla="*/ 827314 h 827314"/>
                  <a:gd name="connsiteX5" fmla="*/ 31548 w 2830738"/>
                  <a:gd name="connsiteY5" fmla="*/ 732938 h 827314"/>
                  <a:gd name="connsiteX6" fmla="*/ 73391 w 2830738"/>
                  <a:gd name="connsiteY6" fmla="*/ 413657 h 827314"/>
                  <a:gd name="connsiteX7" fmla="*/ 31548 w 2830738"/>
                  <a:gd name="connsiteY7" fmla="*/ 94376 h 827314"/>
                  <a:gd name="connsiteX8" fmla="*/ 0 w 28307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0738" h="827314">
                    <a:moveTo>
                      <a:pt x="0" y="0"/>
                    </a:moveTo>
                    <a:lnTo>
                      <a:pt x="2417081" y="0"/>
                    </a:lnTo>
                    <a:cubicBezTo>
                      <a:pt x="2645537" y="0"/>
                      <a:pt x="2830738" y="185201"/>
                      <a:pt x="2830738" y="413657"/>
                    </a:cubicBezTo>
                    <a:cubicBezTo>
                      <a:pt x="2830738" y="642113"/>
                      <a:pt x="2645537" y="827314"/>
                      <a:pt x="2417081" y="827314"/>
                    </a:cubicBezTo>
                    <a:lnTo>
                      <a:pt x="0" y="827314"/>
                    </a:lnTo>
                    <a:lnTo>
                      <a:pt x="31548" y="732938"/>
                    </a:lnTo>
                    <a:cubicBezTo>
                      <a:pt x="58983" y="629807"/>
                      <a:pt x="73391" y="523026"/>
                      <a:pt x="73391" y="413657"/>
                    </a:cubicBezTo>
                    <a:cubicBezTo>
                      <a:pt x="73391" y="304288"/>
                      <a:pt x="58983" y="197507"/>
                      <a:pt x="31548" y="94376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Code principale</a:t>
                </a:r>
              </a:p>
            </p:txBody>
          </p:sp>
        </p:grpSp>
        <p:sp>
          <p:nvSpPr>
            <p:cNvPr id="9" name="Rectangle 8"/>
            <p:cNvSpPr/>
            <p:nvPr/>
          </p:nvSpPr>
          <p:spPr>
            <a:xfrm>
              <a:off x="7546464" y="2939722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5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1481475" y="1981260"/>
            <a:ext cx="7558022" cy="76944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while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'---------Bienvenue au jeu PUISSANCE 4---------'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*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43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mode=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"Mode SOLO :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Touch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1     Mode DUO :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Touch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2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\n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).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startswith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'1'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retourne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true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si on tappe1 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481476" y="3098610"/>
            <a:ext cx="7558021" cy="127727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not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mode :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 mode DUO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player1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"Player1 : donner votre nom"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player2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"Player2 : donner votre nom"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choix_player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(player1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player2)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display_board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will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go first"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fix_player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=player2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81475" y="4708403"/>
            <a:ext cx="7558021" cy="110799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#mode MONO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player1=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str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"Player1 : donner votre nom"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choix_player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'Computer'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player1)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display_board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will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go first"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fix_player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'Computer'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e 6"/>
          <p:cNvGrpSpPr/>
          <p:nvPr/>
        </p:nvGrpSpPr>
        <p:grpSpPr>
          <a:xfrm>
            <a:off x="397008" y="358840"/>
            <a:ext cx="3439885" cy="923330"/>
            <a:chOff x="7473041" y="2939722"/>
            <a:chExt cx="3439885" cy="923330"/>
          </a:xfrm>
        </p:grpSpPr>
        <p:grpSp>
          <p:nvGrpSpPr>
            <p:cNvPr id="8" name="Groupe 7"/>
            <p:cNvGrpSpPr/>
            <p:nvPr/>
          </p:nvGrpSpPr>
          <p:grpSpPr>
            <a:xfrm>
              <a:off x="7473041" y="3015343"/>
              <a:ext cx="3439885" cy="827314"/>
              <a:chOff x="7473041" y="3015343"/>
              <a:chExt cx="3439885" cy="827314"/>
            </a:xfrm>
          </p:grpSpPr>
          <p:sp>
            <p:nvSpPr>
              <p:cNvPr id="10" name="Forme libre 9"/>
              <p:cNvSpPr/>
              <p:nvPr/>
            </p:nvSpPr>
            <p:spPr>
              <a:xfrm>
                <a:off x="7473041" y="3015343"/>
                <a:ext cx="682538" cy="827314"/>
              </a:xfrm>
              <a:custGeom>
                <a:avLst/>
                <a:gdLst>
                  <a:gd name="connsiteX0" fmla="*/ 413657 w 682538"/>
                  <a:gd name="connsiteY0" fmla="*/ 0 h 827314"/>
                  <a:gd name="connsiteX1" fmla="*/ 609147 w 682538"/>
                  <a:gd name="connsiteY1" fmla="*/ 0 h 827314"/>
                  <a:gd name="connsiteX2" fmla="*/ 640695 w 682538"/>
                  <a:gd name="connsiteY2" fmla="*/ 94376 h 827314"/>
                  <a:gd name="connsiteX3" fmla="*/ 682538 w 682538"/>
                  <a:gd name="connsiteY3" fmla="*/ 413657 h 827314"/>
                  <a:gd name="connsiteX4" fmla="*/ 640695 w 682538"/>
                  <a:gd name="connsiteY4" fmla="*/ 732938 h 827314"/>
                  <a:gd name="connsiteX5" fmla="*/ 609147 w 682538"/>
                  <a:gd name="connsiteY5" fmla="*/ 827314 h 827314"/>
                  <a:gd name="connsiteX6" fmla="*/ 413657 w 682538"/>
                  <a:gd name="connsiteY6" fmla="*/ 827314 h 827314"/>
                  <a:gd name="connsiteX7" fmla="*/ 0 w 682538"/>
                  <a:gd name="connsiteY7" fmla="*/ 413657 h 827314"/>
                  <a:gd name="connsiteX8" fmla="*/ 413657 w 6825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82538" h="827314">
                    <a:moveTo>
                      <a:pt x="413657" y="0"/>
                    </a:moveTo>
                    <a:lnTo>
                      <a:pt x="609147" y="0"/>
                    </a:lnTo>
                    <a:lnTo>
                      <a:pt x="640695" y="94376"/>
                    </a:lnTo>
                    <a:cubicBezTo>
                      <a:pt x="668130" y="197507"/>
                      <a:pt x="682538" y="304288"/>
                      <a:pt x="682538" y="413657"/>
                    </a:cubicBezTo>
                    <a:cubicBezTo>
                      <a:pt x="682538" y="523026"/>
                      <a:pt x="668130" y="629807"/>
                      <a:pt x="640695" y="732938"/>
                    </a:cubicBezTo>
                    <a:lnTo>
                      <a:pt x="609147" y="827314"/>
                    </a:lnTo>
                    <a:lnTo>
                      <a:pt x="413657" y="827314"/>
                    </a:lnTo>
                    <a:cubicBezTo>
                      <a:pt x="185201" y="827314"/>
                      <a:pt x="0" y="642113"/>
                      <a:pt x="0" y="413657"/>
                    </a:cubicBezTo>
                    <a:cubicBezTo>
                      <a:pt x="0" y="185201"/>
                      <a:pt x="185201" y="0"/>
                      <a:pt x="413657" y="0"/>
                    </a:cubicBezTo>
                    <a:close/>
                  </a:path>
                </a:pathLst>
              </a:custGeom>
              <a:solidFill>
                <a:srgbClr val="FFFF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Forme libre 10"/>
              <p:cNvSpPr/>
              <p:nvPr/>
            </p:nvSpPr>
            <p:spPr>
              <a:xfrm>
                <a:off x="8082188" y="3015343"/>
                <a:ext cx="2830738" cy="827314"/>
              </a:xfrm>
              <a:custGeom>
                <a:avLst/>
                <a:gdLst>
                  <a:gd name="connsiteX0" fmla="*/ 0 w 2830738"/>
                  <a:gd name="connsiteY0" fmla="*/ 0 h 827314"/>
                  <a:gd name="connsiteX1" fmla="*/ 2417081 w 2830738"/>
                  <a:gd name="connsiteY1" fmla="*/ 0 h 827314"/>
                  <a:gd name="connsiteX2" fmla="*/ 2830738 w 2830738"/>
                  <a:gd name="connsiteY2" fmla="*/ 413657 h 827314"/>
                  <a:gd name="connsiteX3" fmla="*/ 2417081 w 2830738"/>
                  <a:gd name="connsiteY3" fmla="*/ 827314 h 827314"/>
                  <a:gd name="connsiteX4" fmla="*/ 0 w 2830738"/>
                  <a:gd name="connsiteY4" fmla="*/ 827314 h 827314"/>
                  <a:gd name="connsiteX5" fmla="*/ 31548 w 2830738"/>
                  <a:gd name="connsiteY5" fmla="*/ 732938 h 827314"/>
                  <a:gd name="connsiteX6" fmla="*/ 73391 w 2830738"/>
                  <a:gd name="connsiteY6" fmla="*/ 413657 h 827314"/>
                  <a:gd name="connsiteX7" fmla="*/ 31548 w 2830738"/>
                  <a:gd name="connsiteY7" fmla="*/ 94376 h 827314"/>
                  <a:gd name="connsiteX8" fmla="*/ 0 w 2830738"/>
                  <a:gd name="connsiteY8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830738" h="827314">
                    <a:moveTo>
                      <a:pt x="0" y="0"/>
                    </a:moveTo>
                    <a:lnTo>
                      <a:pt x="2417081" y="0"/>
                    </a:lnTo>
                    <a:cubicBezTo>
                      <a:pt x="2645537" y="0"/>
                      <a:pt x="2830738" y="185201"/>
                      <a:pt x="2830738" y="413657"/>
                    </a:cubicBezTo>
                    <a:cubicBezTo>
                      <a:pt x="2830738" y="642113"/>
                      <a:pt x="2645537" y="827314"/>
                      <a:pt x="2417081" y="827314"/>
                    </a:cubicBezTo>
                    <a:lnTo>
                      <a:pt x="0" y="827314"/>
                    </a:lnTo>
                    <a:lnTo>
                      <a:pt x="31548" y="732938"/>
                    </a:lnTo>
                    <a:cubicBezTo>
                      <a:pt x="58983" y="629807"/>
                      <a:pt x="73391" y="523026"/>
                      <a:pt x="73391" y="413657"/>
                    </a:cubicBezTo>
                    <a:cubicBezTo>
                      <a:pt x="73391" y="304288"/>
                      <a:pt x="58983" y="197507"/>
                      <a:pt x="31548" y="94376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sz="2400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Code </a:t>
                </a:r>
                <a:r>
                  <a:rPr lang="fr-FR" sz="2400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principale</a:t>
                </a:r>
                <a:endParaRPr lang="fr-FR" sz="2400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</p:grpSp>
        <p:sp>
          <p:nvSpPr>
            <p:cNvPr id="9" name="Rectangle 8"/>
            <p:cNvSpPr/>
            <p:nvPr/>
          </p:nvSpPr>
          <p:spPr>
            <a:xfrm>
              <a:off x="7546464" y="2939722"/>
              <a:ext cx="535724" cy="92333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fr-FR" sz="5400" dirty="0" smtClean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rPr>
                <a:t>5</a:t>
              </a:r>
              <a:endParaRPr lang="fr-FR" sz="5400" b="0" cap="none" spc="0" dirty="0">
                <a:ln w="0"/>
                <a:solidFill>
                  <a:schemeClr val="bg1">
                    <a:lumMod val="9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endParaRPr>
            </a:p>
          </p:txBody>
        </p:sp>
      </p:grpSp>
      <p:sp>
        <p:nvSpPr>
          <p:cNvPr id="2" name="Rectangle 1"/>
          <p:cNvSpPr>
            <a:spLocks noChangeArrowheads="1"/>
          </p:cNvSpPr>
          <p:nvPr/>
        </p:nvSpPr>
        <p:spPr bwMode="auto">
          <a:xfrm>
            <a:off x="931246" y="1522469"/>
            <a:ext cx="4752378" cy="34778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gameON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while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gameON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==player1: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: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☺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col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player_input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col==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"x"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"GAME SUSPENDED !!"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gameON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Inserer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☺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display_board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gagner(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☺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f'CONGRATULATION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, YOU WIN!!'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gameON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/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elif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complet(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'DRAW !'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gameON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            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fix_player</a:t>
            </a:r>
            <a:endParaRPr kumimoji="0" lang="fr-FR" altLang="fr-FR" sz="1100" b="0" i="0" u="none" strike="noStrike" cap="none" normalizeH="0" baseline="0" dirty="0" smtClean="0">
              <a:ln>
                <a:noFill/>
              </a:ln>
              <a:solidFill>
                <a:srgbClr val="A9B7C6"/>
              </a:solidFill>
              <a:effectLst/>
              <a:latin typeface="JetBrains Mono"/>
            </a:endParaRPr>
          </a:p>
        </p:txBody>
      </p:sp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4459028" y="5385600"/>
            <a:ext cx="3480319" cy="9387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not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replay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 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'GAME OFF !'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break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'REPLAY'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6199187" y="1545552"/>
            <a:ext cx="4990012" cy="347787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fix_player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: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☻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fix_player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==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'Computer'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col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computer_input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    col =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player_input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 ==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"x"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"GAME SUSPENDED !!"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gameON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Inserer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col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☻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display_board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gagner(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☻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f'CONGRATULATION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{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fix_player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}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 , YOU WIN!!'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gameON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elif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complet(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'DRAW !'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gameON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player1</a:t>
            </a:r>
            <a:endParaRPr kumimoji="0" lang="fr-FR" altLang="fr-F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827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lumMod val="65000"/>
              </a:schemeClr>
            </a:gs>
            <a:gs pos="100000">
              <a:schemeClr val="tx1">
                <a:lumMod val="65000"/>
                <a:lumOff val="3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e 21"/>
          <p:cNvGrpSpPr/>
          <p:nvPr/>
        </p:nvGrpSpPr>
        <p:grpSpPr>
          <a:xfrm>
            <a:off x="370114" y="203732"/>
            <a:ext cx="3439885" cy="923330"/>
            <a:chOff x="6790504" y="3918278"/>
            <a:chExt cx="3439885" cy="923330"/>
          </a:xfrm>
        </p:grpSpPr>
        <p:sp>
          <p:nvSpPr>
            <p:cNvPr id="23" name="Forme libre 22"/>
            <p:cNvSpPr/>
            <p:nvPr/>
          </p:nvSpPr>
          <p:spPr>
            <a:xfrm>
              <a:off x="6790504" y="4014294"/>
              <a:ext cx="1218148" cy="806418"/>
            </a:xfrm>
            <a:custGeom>
              <a:avLst/>
              <a:gdLst>
                <a:gd name="connsiteX0" fmla="*/ 413657 w 1218148"/>
                <a:gd name="connsiteY0" fmla="*/ 0 h 806418"/>
                <a:gd name="connsiteX1" fmla="*/ 1218148 w 1218148"/>
                <a:gd name="connsiteY1" fmla="*/ 0 h 806418"/>
                <a:gd name="connsiteX2" fmla="*/ 1203223 w 1218148"/>
                <a:gd name="connsiteY2" fmla="*/ 31366 h 806418"/>
                <a:gd name="connsiteX3" fmla="*/ 457027 w 1218148"/>
                <a:gd name="connsiteY3" fmla="*/ 728387 h 806418"/>
                <a:gd name="connsiteX4" fmla="*/ 290047 w 1218148"/>
                <a:gd name="connsiteY4" fmla="*/ 806418 h 806418"/>
                <a:gd name="connsiteX5" fmla="*/ 252643 w 1218148"/>
                <a:gd name="connsiteY5" fmla="*/ 794807 h 806418"/>
                <a:gd name="connsiteX6" fmla="*/ 0 w 1218148"/>
                <a:gd name="connsiteY6" fmla="*/ 413657 h 806418"/>
                <a:gd name="connsiteX7" fmla="*/ 413657 w 1218148"/>
                <a:gd name="connsiteY7" fmla="*/ 0 h 806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8148" h="806418">
                  <a:moveTo>
                    <a:pt x="413657" y="0"/>
                  </a:moveTo>
                  <a:lnTo>
                    <a:pt x="1218148" y="0"/>
                  </a:lnTo>
                  <a:lnTo>
                    <a:pt x="1203223" y="31366"/>
                  </a:lnTo>
                  <a:cubicBezTo>
                    <a:pt x="1046893" y="315670"/>
                    <a:pt x="785738" y="557567"/>
                    <a:pt x="457027" y="728387"/>
                  </a:cubicBezTo>
                  <a:lnTo>
                    <a:pt x="290047" y="806418"/>
                  </a:lnTo>
                  <a:lnTo>
                    <a:pt x="252643" y="794807"/>
                  </a:lnTo>
                  <a:cubicBezTo>
                    <a:pt x="104176" y="732010"/>
                    <a:pt x="0" y="584999"/>
                    <a:pt x="0" y="413657"/>
                  </a:cubicBezTo>
                  <a:cubicBezTo>
                    <a:pt x="0" y="185201"/>
                    <a:pt x="185201" y="0"/>
                    <a:pt x="4136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grpSp>
          <p:nvGrpSpPr>
            <p:cNvPr id="24" name="Groupe 23"/>
            <p:cNvGrpSpPr/>
            <p:nvPr/>
          </p:nvGrpSpPr>
          <p:grpSpPr>
            <a:xfrm>
              <a:off x="6812688" y="3918278"/>
              <a:ext cx="3417701" cy="923330"/>
              <a:chOff x="6812688" y="3918278"/>
              <a:chExt cx="3417701" cy="923330"/>
            </a:xfrm>
          </p:grpSpPr>
          <p:sp>
            <p:nvSpPr>
              <p:cNvPr id="25" name="Forme libre 24"/>
              <p:cNvSpPr/>
              <p:nvPr/>
            </p:nvSpPr>
            <p:spPr>
              <a:xfrm>
                <a:off x="7080551" y="4014294"/>
                <a:ext cx="3149838" cy="827314"/>
              </a:xfrm>
              <a:custGeom>
                <a:avLst/>
                <a:gdLst>
                  <a:gd name="connsiteX0" fmla="*/ 928101 w 3149838"/>
                  <a:gd name="connsiteY0" fmla="*/ 0 h 827314"/>
                  <a:gd name="connsiteX1" fmla="*/ 2736181 w 3149838"/>
                  <a:gd name="connsiteY1" fmla="*/ 0 h 827314"/>
                  <a:gd name="connsiteX2" fmla="*/ 3149838 w 3149838"/>
                  <a:gd name="connsiteY2" fmla="*/ 413657 h 827314"/>
                  <a:gd name="connsiteX3" fmla="*/ 2736181 w 3149838"/>
                  <a:gd name="connsiteY3" fmla="*/ 827314 h 827314"/>
                  <a:gd name="connsiteX4" fmla="*/ 123610 w 3149838"/>
                  <a:gd name="connsiteY4" fmla="*/ 827314 h 827314"/>
                  <a:gd name="connsiteX5" fmla="*/ 40244 w 3149838"/>
                  <a:gd name="connsiteY5" fmla="*/ 818910 h 827314"/>
                  <a:gd name="connsiteX6" fmla="*/ 0 w 3149838"/>
                  <a:gd name="connsiteY6" fmla="*/ 806418 h 827314"/>
                  <a:gd name="connsiteX7" fmla="*/ 166980 w 3149838"/>
                  <a:gd name="connsiteY7" fmla="*/ 728387 h 827314"/>
                  <a:gd name="connsiteX8" fmla="*/ 913176 w 3149838"/>
                  <a:gd name="connsiteY8" fmla="*/ 31366 h 827314"/>
                  <a:gd name="connsiteX9" fmla="*/ 928101 w 3149838"/>
                  <a:gd name="connsiteY9" fmla="*/ 0 h 8273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149838" h="827314">
                    <a:moveTo>
                      <a:pt x="928101" y="0"/>
                    </a:moveTo>
                    <a:lnTo>
                      <a:pt x="2736181" y="0"/>
                    </a:lnTo>
                    <a:cubicBezTo>
                      <a:pt x="2964637" y="0"/>
                      <a:pt x="3149838" y="185201"/>
                      <a:pt x="3149838" y="413657"/>
                    </a:cubicBezTo>
                    <a:cubicBezTo>
                      <a:pt x="3149838" y="642113"/>
                      <a:pt x="2964637" y="827314"/>
                      <a:pt x="2736181" y="827314"/>
                    </a:cubicBezTo>
                    <a:lnTo>
                      <a:pt x="123610" y="827314"/>
                    </a:lnTo>
                    <a:cubicBezTo>
                      <a:pt x="95053" y="827314"/>
                      <a:pt x="67172" y="824420"/>
                      <a:pt x="40244" y="818910"/>
                    </a:cubicBezTo>
                    <a:lnTo>
                      <a:pt x="0" y="806418"/>
                    </a:lnTo>
                    <a:lnTo>
                      <a:pt x="166980" y="728387"/>
                    </a:lnTo>
                    <a:cubicBezTo>
                      <a:pt x="495691" y="557567"/>
                      <a:pt x="756846" y="315670"/>
                      <a:pt x="913176" y="31366"/>
                    </a:cubicBezTo>
                    <a:lnTo>
                      <a:pt x="928101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92100" dir="5400000" algn="ctr" rotWithShape="0">
                  <a:srgbClr val="000000">
                    <a:alpha val="66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fr-FR" b="1" dirty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Les </a:t>
                </a:r>
                <a:r>
                  <a:rPr lang="fr-FR" b="1" dirty="0" smtClean="0">
                    <a:solidFill>
                      <a:schemeClr val="tx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</a:rPr>
                  <a:t>fonctions</a:t>
                </a:r>
                <a:endParaRPr lang="fr-FR" b="1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endParaRPr>
              </a:p>
            </p:txBody>
          </p:sp>
          <p:sp>
            <p:nvSpPr>
              <p:cNvPr id="26" name="Rectangle 25"/>
              <p:cNvSpPr/>
              <p:nvPr/>
            </p:nvSpPr>
            <p:spPr>
              <a:xfrm>
                <a:off x="6812688" y="3918278"/>
                <a:ext cx="535724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fr-FR" sz="5400" dirty="0">
                    <a:ln w="0"/>
                    <a:solidFill>
                      <a:schemeClr val="bg1">
                        <a:lumMod val="95000"/>
                      </a:schemeClr>
                    </a:solidFill>
                    <a:effectLst>
                      <a:outerShdw blurRad="38100" dist="25400" dir="5400000" algn="ctr" rotWithShape="0">
                        <a:srgbClr val="6E747A">
                          <a:alpha val="43000"/>
                        </a:srgbClr>
                      </a:outerShdw>
                    </a:effectLst>
                  </a:rPr>
                  <a:t>6</a:t>
                </a:r>
                <a:endParaRPr lang="fr-FR" sz="5400" b="0" cap="none" spc="0" dirty="0">
                  <a:ln w="0"/>
                  <a:solidFill>
                    <a:schemeClr val="bg1">
                      <a:lumMod val="95000"/>
                    </a:schemeClr>
                  </a:solidFill>
                  <a:effectLst>
                    <a:outerShdw blurRad="38100" dist="25400" dir="5400000" algn="ctr" rotWithShape="0">
                      <a:srgbClr val="6E747A">
                        <a:alpha val="43000"/>
                      </a:srgbClr>
                    </a:outerShdw>
                  </a:effectLst>
                </a:endParaRPr>
              </a:p>
            </p:txBody>
          </p:sp>
        </p:grpSp>
      </p:grp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550505" y="1578224"/>
            <a:ext cx="8512811" cy="93871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choix_player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(player1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player2):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#choisir qui va commencer le premier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randint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0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)==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player1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player2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550506" y="6125501"/>
            <a:ext cx="8512811" cy="430887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computer_input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return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randint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,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808080"/>
                </a:solidFill>
                <a:effectLst/>
                <a:latin typeface="JetBrains Mono"/>
              </a:rPr>
              <a:t>#choisir une colonne au hasard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8012" y="2892576"/>
            <a:ext cx="3093988" cy="2758679"/>
          </a:xfrm>
          <a:prstGeom prst="rect">
            <a:avLst/>
          </a:prstGeom>
        </p:spPr>
      </p:pic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550504" y="3005477"/>
            <a:ext cx="8512811" cy="263149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def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FFC66D"/>
                </a:solidFill>
                <a:effectLst/>
                <a:latin typeface="JetBrains Mono"/>
              </a:rPr>
              <a:t>display_board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):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'1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'2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'3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'4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'5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'6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'7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------------------------------------'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39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40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------------------------------------'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29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30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33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35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------------------------------------'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23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25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------------------------------------'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15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19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20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------------------------------------'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8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9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10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13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------------------------------------'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1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2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 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4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5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6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board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[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7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]+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| ' 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fr-FR" altLang="fr-FR" sz="1100" b="0" i="0" u="none" strike="noStrike" cap="none" normalizeH="0" baseline="0" dirty="0" err="1" smtClean="0">
                <a:ln>
                  <a:noFill/>
                </a:ln>
                <a:solidFill>
                  <a:srgbClr val="8888C6"/>
                </a:solidFill>
                <a:effectLst/>
                <a:latin typeface="JetBrains Mono"/>
              </a:rPr>
              <a:t>print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'  ------------------------------------'</a:t>
            </a:r>
            <a:r>
              <a:rPr kumimoji="0" lang="fr-FR" altLang="fr-FR" sz="1100" b="0" i="0" u="none" strike="noStrike" cap="none" normalizeH="0" baseline="0" dirty="0" smtClean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endParaRPr kumimoji="0" lang="fr-FR" altLang="fr-FR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2074</TotalTime>
  <Words>1717</Words>
  <Application>Microsoft Office PowerPoint</Application>
  <PresentationFormat>Grand écran</PresentationFormat>
  <Paragraphs>135</Paragraphs>
  <Slides>12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JetBrains Mono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Nyrhu Group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slama.mehdi</dc:creator>
  <cp:lastModifiedBy>slama.mehdi</cp:lastModifiedBy>
  <cp:revision>42</cp:revision>
  <dcterms:created xsi:type="dcterms:W3CDTF">2021-01-17T16:04:00Z</dcterms:created>
  <dcterms:modified xsi:type="dcterms:W3CDTF">2021-02-19T16:23:33Z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1036-10.2.0.7646</vt:lpwstr>
  </property>
</Properties>
</file>

<file path=docProps/thumbnail.jpeg>
</file>